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0" r:id="rId3"/>
    <p:sldId id="258" r:id="rId4"/>
    <p:sldId id="268" r:id="rId5"/>
    <p:sldId id="269" r:id="rId6"/>
    <p:sldId id="270" r:id="rId7"/>
    <p:sldId id="271" r:id="rId8"/>
    <p:sldId id="272" r:id="rId9"/>
    <p:sldId id="273" r:id="rId10"/>
    <p:sldId id="275" r:id="rId11"/>
    <p:sldId id="257" r:id="rId12"/>
    <p:sldId id="265" r:id="rId13"/>
    <p:sldId id="274" r:id="rId14"/>
    <p:sldId id="277" r:id="rId15"/>
    <p:sldId id="276" r:id="rId16"/>
    <p:sldId id="264"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6B"/>
    <a:srgbClr val="FF83B9"/>
    <a:srgbClr val="E1FC3B"/>
    <a:srgbClr val="59C3DB"/>
    <a:srgbClr val="AEBEE7"/>
    <a:srgbClr val="E3D6AC"/>
    <a:srgbClr val="FFA800"/>
    <a:srgbClr val="0A368D"/>
    <a:srgbClr val="FB70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80"/>
  </p:normalViewPr>
  <p:slideViewPr>
    <p:cSldViewPr snapToGrid="0" snapToObjects="1">
      <p:cViewPr varScale="1">
        <p:scale>
          <a:sx n="86" d="100"/>
          <a:sy n="86" d="100"/>
        </p:scale>
        <p:origin x="10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30466-F805-AB41-A0B6-F33C1281AB48}" type="datetimeFigureOut">
              <a:rPr lang="en-US" smtClean="0"/>
              <a:t>3/13/20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EB191-A475-A44A-9501-6EB99573000E}" type="slidenum">
              <a:rPr lang="en-US" smtClean="0"/>
              <a:t>‹#›</a:t>
            </a:fld>
            <a:endParaRPr lang="en-US"/>
          </a:p>
        </p:txBody>
      </p:sp>
    </p:spTree>
    <p:extLst>
      <p:ext uri="{BB962C8B-B14F-4D97-AF65-F5344CB8AC3E}">
        <p14:creationId xmlns:p14="http://schemas.microsoft.com/office/powerpoint/2010/main" val="561722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Fashion Revolution is a movement which wants to make the clothing industry fairer for everyone involved.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This </a:t>
            </a:r>
            <a:r>
              <a:rPr lang="en-GB" dirty="0" err="1"/>
              <a:t>Powerpoint</a:t>
            </a:r>
            <a:r>
              <a:rPr lang="en-GB" dirty="0"/>
              <a:t> is an introduction to Fashion Revolution and its key messages for you to use in the classroom and is useful as a starting point for any other Fashion Revolution educational resources.  We have provided accompanying notes but feel free to adapt them to your own requirements.</a:t>
            </a:r>
          </a:p>
          <a:p>
            <a:endParaRPr lang="en-US" dirty="0"/>
          </a:p>
        </p:txBody>
      </p:sp>
      <p:sp>
        <p:nvSpPr>
          <p:cNvPr id="4" name="Slide Number Placeholder 3"/>
          <p:cNvSpPr>
            <a:spLocks noGrp="1"/>
          </p:cNvSpPr>
          <p:nvPr>
            <p:ph type="sldNum" sz="quarter" idx="5"/>
          </p:nvPr>
        </p:nvSpPr>
        <p:spPr/>
        <p:txBody>
          <a:bodyPr/>
          <a:lstStyle/>
          <a:p>
            <a:fld id="{89BEB191-A475-A44A-9501-6EB99573000E}" type="slidenum">
              <a:rPr lang="en-US" smtClean="0"/>
              <a:t>1</a:t>
            </a:fld>
            <a:endParaRPr lang="en-US"/>
          </a:p>
        </p:txBody>
      </p:sp>
    </p:spTree>
    <p:extLst>
      <p:ext uri="{BB962C8B-B14F-4D97-AF65-F5344CB8AC3E}">
        <p14:creationId xmlns:p14="http://schemas.microsoft.com/office/powerpoint/2010/main" val="127148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Since Fashion Revolution started, people from all over the world have used their voice and their power to demand change from the fashion industry. And it’s working. The industry is starting to listen. We’ve seen brands being open about where their clothes are made and the impact their materials are having on the environment.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We’ve seen manufacturers make their factories safer and more of the people in the supply chain being seen and heard. Designers are now considering people and planet when creating new clothing. Citizens are thinking before they buy.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the story is far from over. We are only just getting started. We can’t stop until every worker who makes our clothes is seen, heard and paid properly and the environments they live and work in are safe. We can't stop until the culture of consumption is changed and we learn to love and appreciate our clothes and the people that made them.</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BEB191-A475-A44A-9501-6EB99573000E}" type="slidenum">
              <a:rPr lang="en-US" smtClean="0"/>
              <a:t>11</a:t>
            </a:fld>
            <a:endParaRPr lang="en-US"/>
          </a:p>
        </p:txBody>
      </p:sp>
    </p:spTree>
    <p:extLst>
      <p:ext uri="{BB962C8B-B14F-4D97-AF65-F5344CB8AC3E}">
        <p14:creationId xmlns:p14="http://schemas.microsoft.com/office/powerpoint/2010/main" val="217978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GB" sz="1400" b="0" baseline="0" dirty="0">
                <a:latin typeface="Arial" panose="020B0604020202020204" pitchFamily="34" charset="0"/>
                <a:cs typeface="Arial" panose="020B0604020202020204" pitchFamily="34" charset="0"/>
              </a:rPr>
              <a:t>In 2019, more than 55,000 people asked, “Who Made My Clothes?”</a:t>
            </a:r>
          </a:p>
        </p:txBody>
      </p:sp>
      <p:sp>
        <p:nvSpPr>
          <p:cNvPr id="4" name="Slide Number Placeholder 3"/>
          <p:cNvSpPr>
            <a:spLocks noGrp="1"/>
          </p:cNvSpPr>
          <p:nvPr>
            <p:ph type="sldNum" sz="quarter" idx="5"/>
          </p:nvPr>
        </p:nvSpPr>
        <p:spPr/>
        <p:txBody>
          <a:bodyPr/>
          <a:lstStyle/>
          <a:p>
            <a:fld id="{89BEB191-A475-A44A-9501-6EB99573000E}" type="slidenum">
              <a:rPr lang="en-US" smtClean="0"/>
              <a:t>12</a:t>
            </a:fld>
            <a:endParaRPr lang="en-US"/>
          </a:p>
        </p:txBody>
      </p:sp>
    </p:spTree>
    <p:extLst>
      <p:ext uri="{BB962C8B-B14F-4D97-AF65-F5344CB8AC3E}">
        <p14:creationId xmlns:p14="http://schemas.microsoft.com/office/powerpoint/2010/main" val="3605931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t>When we ask ‘Who Made My Clothes’, brands respond, and it makes the fashion industry better by giving a voice to the people who make our clothes.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t>During Fashion Revolution Week 2019 more than 12,000 brands, garment workers, retailers and makers responded to the question #</a:t>
            </a:r>
            <a:r>
              <a:rPr lang="en-GB" sz="1400" dirty="0" err="1"/>
              <a:t>whomadeclothes</a:t>
            </a:r>
            <a:r>
              <a:rPr lang="en-GB" sz="1400" dirty="0"/>
              <a:t>.</a:t>
            </a:r>
          </a:p>
          <a:p>
            <a:pPr defTabSz="914400">
              <a:defRPr/>
            </a:pPr>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13</a:t>
            </a:fld>
            <a:endParaRPr lang="en-US"/>
          </a:p>
        </p:txBody>
      </p:sp>
    </p:spTree>
    <p:extLst>
      <p:ext uri="{BB962C8B-B14F-4D97-AF65-F5344CB8AC3E}">
        <p14:creationId xmlns:p14="http://schemas.microsoft.com/office/powerpoint/2010/main" val="296474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clothes we wear are made from fabrics and other materials that hurt the environment. </a:t>
            </a:r>
          </a:p>
          <a:p>
            <a:endParaRPr lang="en-US" dirty="0"/>
          </a:p>
          <a:p>
            <a:r>
              <a:rPr lang="en-US" dirty="0"/>
              <a:t>Most clothing is either polyester, cotton, viscose, or nylon. These </a:t>
            </a:r>
            <a:r>
              <a:rPr lang="en-US" dirty="0" err="1"/>
              <a:t>fibres</a:t>
            </a:r>
            <a:r>
              <a:rPr lang="en-US" dirty="0"/>
              <a:t> can have negative impacts. For example, polyester and nylon are made from plastic, which means that they don’t decompose once they are discarded. Cotton often used pesticides, which pollute waterways where the crop is grown. And viscose is usually made from trees which means it can destroy the habitats of forest animals. </a:t>
            </a:r>
          </a:p>
          <a:p>
            <a:endParaRPr lang="en-US" dirty="0"/>
          </a:p>
          <a:p>
            <a:r>
              <a:rPr lang="en-US" dirty="0"/>
              <a:t>As materials are created, harmful substances are often added, like dangerous dyes and toxic chemicals.</a:t>
            </a:r>
          </a:p>
          <a:p>
            <a:endParaRPr lang="en-US" dirty="0"/>
          </a:p>
          <a:p>
            <a:r>
              <a:rPr lang="en-US" dirty="0"/>
              <a:t>This year, Fashion Revolution has introduced the question “What’s in my Clothes” to ask brands to create materials in a more sustainable way. </a:t>
            </a:r>
          </a:p>
        </p:txBody>
      </p:sp>
      <p:sp>
        <p:nvSpPr>
          <p:cNvPr id="4" name="Slide Number Placeholder 3"/>
          <p:cNvSpPr>
            <a:spLocks noGrp="1"/>
          </p:cNvSpPr>
          <p:nvPr>
            <p:ph type="sldNum" sz="quarter" idx="5"/>
          </p:nvPr>
        </p:nvSpPr>
        <p:spPr/>
        <p:txBody>
          <a:bodyPr/>
          <a:lstStyle/>
          <a:p>
            <a:fld id="{89BEB191-A475-A44A-9501-6EB99573000E}" type="slidenum">
              <a:rPr lang="en-US" smtClean="0"/>
              <a:t>14</a:t>
            </a:fld>
            <a:endParaRPr lang="en-US"/>
          </a:p>
        </p:txBody>
      </p:sp>
    </p:spTree>
    <p:extLst>
      <p:ext uri="{BB962C8B-B14F-4D97-AF65-F5344CB8AC3E}">
        <p14:creationId xmlns:p14="http://schemas.microsoft.com/office/powerpoint/2010/main" val="4039401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Asking “What’s in my clothes” is a new activation for us at Fashion Revolution.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ways that students can take part are: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Sending a postcard to their policy maker + emailing a brand. Both of these resources can be found on our website here: https://</a:t>
            </a:r>
            <a:r>
              <a:rPr lang="en-GB" sz="1200" kern="1200" dirty="0" err="1">
                <a:solidFill>
                  <a:schemeClr val="tx1"/>
                </a:solidFill>
                <a:effectLst/>
                <a:latin typeface="+mn-lt"/>
                <a:ea typeface="+mn-ea"/>
                <a:cs typeface="+mn-cs"/>
              </a:rPr>
              <a:t>www.fashionrevolution.org</a:t>
            </a:r>
            <a:r>
              <a:rPr lang="en-GB" sz="1200" kern="1200" dirty="0">
                <a:solidFill>
                  <a:schemeClr val="tx1"/>
                </a:solidFill>
                <a:effectLst/>
                <a:latin typeface="+mn-lt"/>
                <a:ea typeface="+mn-ea"/>
                <a:cs typeface="+mn-cs"/>
              </a:rPr>
              <a:t>/resources/free-downloads/ </a:t>
            </a:r>
          </a:p>
          <a:p>
            <a:endParaRPr lang="en-US" dirty="0"/>
          </a:p>
        </p:txBody>
      </p:sp>
      <p:sp>
        <p:nvSpPr>
          <p:cNvPr id="4" name="Slide Number Placeholder 3"/>
          <p:cNvSpPr>
            <a:spLocks noGrp="1"/>
          </p:cNvSpPr>
          <p:nvPr>
            <p:ph type="sldNum" sz="quarter" idx="5"/>
          </p:nvPr>
        </p:nvSpPr>
        <p:spPr/>
        <p:txBody>
          <a:bodyPr/>
          <a:lstStyle/>
          <a:p>
            <a:fld id="{89BEB191-A475-A44A-9501-6EB99573000E}" type="slidenum">
              <a:rPr lang="en-US" smtClean="0"/>
              <a:t>15</a:t>
            </a:fld>
            <a:endParaRPr lang="en-US"/>
          </a:p>
        </p:txBody>
      </p:sp>
    </p:spTree>
    <p:extLst>
      <p:ext uri="{BB962C8B-B14F-4D97-AF65-F5344CB8AC3E}">
        <p14:creationId xmlns:p14="http://schemas.microsoft.com/office/powerpoint/2010/main" val="1791610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Fashion Revolution Week is celebrated in schools and universities across the world </a:t>
            </a:r>
            <a:r>
              <a:rPr lang="en-GB" dirty="0" err="1"/>
              <a:t>from,primary</a:t>
            </a:r>
            <a:r>
              <a:rPr lang="en-GB" dirty="0"/>
              <a:t> school children right up to university level.  They share their activities on social media using the hashtag #</a:t>
            </a:r>
            <a:r>
              <a:rPr lang="en-GB" dirty="0" err="1"/>
              <a:t>whomademyclothes</a:t>
            </a:r>
            <a:r>
              <a:rPr lang="en-GB" dirty="0"/>
              <a:t>. (According to the policies of each individual establishment).</a:t>
            </a:r>
          </a:p>
          <a:p>
            <a:endParaRPr lang="en-US" dirty="0"/>
          </a:p>
        </p:txBody>
      </p:sp>
      <p:sp>
        <p:nvSpPr>
          <p:cNvPr id="4" name="Slide Number Placeholder 3"/>
          <p:cNvSpPr>
            <a:spLocks noGrp="1"/>
          </p:cNvSpPr>
          <p:nvPr>
            <p:ph type="sldNum" sz="quarter" idx="5"/>
          </p:nvPr>
        </p:nvSpPr>
        <p:spPr/>
        <p:txBody>
          <a:bodyPr/>
          <a:lstStyle/>
          <a:p>
            <a:fld id="{89BEB191-A475-A44A-9501-6EB99573000E}" type="slidenum">
              <a:rPr lang="en-US" smtClean="0"/>
              <a:t>16</a:t>
            </a:fld>
            <a:endParaRPr lang="en-US"/>
          </a:p>
        </p:txBody>
      </p:sp>
    </p:spTree>
    <p:extLst>
      <p:ext uri="{BB962C8B-B14F-4D97-AF65-F5344CB8AC3E}">
        <p14:creationId xmlns:p14="http://schemas.microsoft.com/office/powerpoint/2010/main" val="3078290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baseline="0" dirty="0">
                <a:latin typeface="Arial" panose="020B0604020202020204" pitchFamily="34" charset="0"/>
                <a:cs typeface="Arial" panose="020B0604020202020204" pitchFamily="34" charset="0"/>
              </a:rPr>
              <a:t>Learn more at </a:t>
            </a:r>
            <a:r>
              <a:rPr lang="en-GB" sz="1400" b="0" baseline="0" dirty="0" err="1">
                <a:latin typeface="Arial" panose="020B0604020202020204" pitchFamily="34" charset="0"/>
                <a:cs typeface="Arial" panose="020B0604020202020204" pitchFamily="34" charset="0"/>
              </a:rPr>
              <a:t>www.fashionrevolution.org</a:t>
            </a:r>
            <a:endParaRPr lang="en-GB" sz="1400" b="0" baseline="0" dirty="0">
              <a:latin typeface="Arial" panose="020B0604020202020204" pitchFamily="34" charset="0"/>
              <a:cs typeface="Arial" panose="020B0604020202020204" pitchFamily="34" charset="0"/>
            </a:endParaRP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17</a:t>
            </a:fld>
            <a:endParaRPr lang="en-US"/>
          </a:p>
        </p:txBody>
      </p:sp>
    </p:spTree>
    <p:extLst>
      <p:ext uri="{BB962C8B-B14F-4D97-AF65-F5344CB8AC3E}">
        <p14:creationId xmlns:p14="http://schemas.microsoft.com/office/powerpoint/2010/main" val="344377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GB" sz="1400" b="0" baseline="0" dirty="0">
                <a:latin typeface="Arial" panose="020B0604020202020204" pitchFamily="34" charset="0"/>
                <a:cs typeface="Arial" panose="020B0604020202020204" pitchFamily="34" charset="0"/>
              </a:rPr>
              <a:t>Fashion Revolution is a global movement that wants to change the way the fashion industry works. </a:t>
            </a:r>
          </a:p>
          <a:p>
            <a:pPr defTabSz="914400">
              <a:defRPr/>
            </a:pPr>
            <a:endParaRPr lang="en-GB" sz="1400" b="0" baseline="0" dirty="0">
              <a:latin typeface="Arial" panose="020B0604020202020204" pitchFamily="34" charset="0"/>
              <a:cs typeface="Arial" panose="020B0604020202020204" pitchFamily="34" charset="0"/>
            </a:endParaRPr>
          </a:p>
          <a:p>
            <a:pPr defTabSz="914400">
              <a:defRPr/>
            </a:pPr>
            <a:r>
              <a:rPr lang="en-GB" sz="1400" b="0" baseline="0" dirty="0">
                <a:latin typeface="Arial" panose="020B0604020202020204" pitchFamily="34" charset="0"/>
                <a:cs typeface="Arial" panose="020B0604020202020204" pitchFamily="34" charset="0"/>
              </a:rPr>
              <a:t>It invites designers, academics, writers, business leaders, policymakers, brands, retailers, marketers, producers, makers, workers and fashion lovers to be involved. </a:t>
            </a:r>
          </a:p>
          <a:p>
            <a:pPr defTabSz="914400">
              <a:defRPr/>
            </a:pPr>
            <a:endParaRPr lang="en-GB" sz="1400" b="0" baseline="0" dirty="0">
              <a:latin typeface="Arial" panose="020B0604020202020204" pitchFamily="34" charset="0"/>
              <a:cs typeface="Arial" panose="020B0604020202020204" pitchFamily="34" charset="0"/>
            </a:endParaRPr>
          </a:p>
          <a:p>
            <a:r>
              <a:rPr lang="en-GB" sz="1400" b="0" baseline="0" dirty="0">
                <a:latin typeface="Arial" panose="020B0604020202020204" pitchFamily="34" charset="0"/>
                <a:cs typeface="Arial" panose="020B0604020202020204" pitchFamily="34" charset="0"/>
              </a:rPr>
              <a:t>Fashion Revolution believes that positive change can happen if we all think differently about fashion and demand better. It campaigns for a cleaner, safer, fairer, more transparent and more accountable fashion and textiles industry. </a:t>
            </a:r>
          </a:p>
          <a:p>
            <a:endParaRPr lang="en-GB" sz="1400" b="0" baseline="0" dirty="0">
              <a:latin typeface="Arial" panose="020B0604020202020204" pitchFamily="34" charset="0"/>
              <a:cs typeface="Arial" panose="020B0604020202020204" pitchFamily="34" charset="0"/>
            </a:endParaRPr>
          </a:p>
          <a:p>
            <a:r>
              <a:rPr lang="en-GB" sz="1400" b="0" baseline="0" dirty="0">
                <a:latin typeface="Arial" panose="020B0604020202020204" pitchFamily="34" charset="0"/>
                <a:cs typeface="Arial" panose="020B0604020202020204" pitchFamily="34" charset="0"/>
              </a:rPr>
              <a:t>It wants fashion to become a force for good – an  industry that values people and planet over profit and growth.</a:t>
            </a:r>
          </a:p>
        </p:txBody>
      </p:sp>
      <p:sp>
        <p:nvSpPr>
          <p:cNvPr id="4" name="Slide Number Placeholder 3"/>
          <p:cNvSpPr>
            <a:spLocks noGrp="1"/>
          </p:cNvSpPr>
          <p:nvPr>
            <p:ph type="sldNum" sz="quarter" idx="5"/>
          </p:nvPr>
        </p:nvSpPr>
        <p:spPr/>
        <p:txBody>
          <a:bodyPr/>
          <a:lstStyle/>
          <a:p>
            <a:fld id="{89BEB191-A475-A44A-9501-6EB99573000E}" type="slidenum">
              <a:rPr lang="en-US" smtClean="0"/>
              <a:t>2</a:t>
            </a:fld>
            <a:endParaRPr lang="en-US"/>
          </a:p>
        </p:txBody>
      </p:sp>
    </p:spTree>
    <p:extLst>
      <p:ext uri="{BB962C8B-B14F-4D97-AF65-F5344CB8AC3E}">
        <p14:creationId xmlns:p14="http://schemas.microsoft.com/office/powerpoint/2010/main" val="568317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On 24 April 2013 a garment factory in the Rana Plaza complex in Bangladesh collapsed. There were five garment factories in Rana Plaza all manufacturing clothing for the western market.  The victims were mostly young women.</a:t>
            </a:r>
            <a:r>
              <a:rPr lang="en-GB" sz="1200" b="0" i="0" u="none" strike="noStrike" kern="1200" baseline="30000" dirty="0">
                <a:solidFill>
                  <a:schemeClr val="tx1"/>
                </a:solidFil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kern="1200" baseline="30000" dirty="0">
              <a:solidFill>
                <a:schemeClr val="tx1"/>
              </a:solidFil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a typeface="+mn-ea"/>
                <a:cs typeface="+mn-cs"/>
              </a:rPr>
              <a:t>This is how Fashion Revolution started – we came together to campaign for a safe and fair fashion industry so that Rana Plaza never happens again.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a typeface="+mn-ea"/>
                <a:cs typeface="+mn-cs"/>
              </a:rPr>
              <a:t>Fashion Revolution week takes place every year in April, around the anniversary of Rana Plaza, to bring people together to demand a better fashion industry. </a:t>
            </a:r>
          </a:p>
        </p:txBody>
      </p:sp>
      <p:sp>
        <p:nvSpPr>
          <p:cNvPr id="4" name="Slide Number Placeholder 3"/>
          <p:cNvSpPr>
            <a:spLocks noGrp="1"/>
          </p:cNvSpPr>
          <p:nvPr>
            <p:ph type="sldNum" sz="quarter" idx="5"/>
          </p:nvPr>
        </p:nvSpPr>
        <p:spPr/>
        <p:txBody>
          <a:bodyPr/>
          <a:lstStyle/>
          <a:p>
            <a:fld id="{89BEB191-A475-A44A-9501-6EB99573000E}" type="slidenum">
              <a:rPr lang="en-US" smtClean="0"/>
              <a:t>3</a:t>
            </a:fld>
            <a:endParaRPr lang="en-US"/>
          </a:p>
        </p:txBody>
      </p:sp>
    </p:spTree>
    <p:extLst>
      <p:ext uri="{BB962C8B-B14F-4D97-AF65-F5344CB8AC3E}">
        <p14:creationId xmlns:p14="http://schemas.microsoft.com/office/powerpoint/2010/main" val="88520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GB" sz="1400" b="0" baseline="0" dirty="0">
                <a:latin typeface="Arial" panose="020B0604020202020204" pitchFamily="34" charset="0"/>
                <a:cs typeface="Arial" panose="020B0604020202020204" pitchFamily="34" charset="0"/>
              </a:rPr>
              <a:t>Fashion Revolution is a global movement that wants to change the way the fashion industry works. </a:t>
            </a:r>
          </a:p>
          <a:p>
            <a:pPr defTabSz="914400">
              <a:defRPr/>
            </a:pPr>
            <a:endParaRPr lang="en-GB" sz="1400" b="0" baseline="0" dirty="0">
              <a:latin typeface="Arial" panose="020B0604020202020204" pitchFamily="34" charset="0"/>
              <a:cs typeface="Arial" panose="020B0604020202020204" pitchFamily="34" charset="0"/>
            </a:endParaRPr>
          </a:p>
          <a:p>
            <a:pPr defTabSz="914400">
              <a:defRPr/>
            </a:pPr>
            <a:r>
              <a:rPr lang="en-GB" sz="1400" b="0" baseline="0" dirty="0">
                <a:latin typeface="Arial" panose="020B0604020202020204" pitchFamily="34" charset="0"/>
                <a:cs typeface="Arial" panose="020B0604020202020204" pitchFamily="34" charset="0"/>
              </a:rPr>
              <a:t>It invites designers, academics, writers, business leaders, policymakers, brands, retailers, marketers, producers, makers, workers and fashion lovers to be involved. </a:t>
            </a:r>
          </a:p>
          <a:p>
            <a:pPr defTabSz="914400">
              <a:defRPr/>
            </a:pPr>
            <a:endParaRPr lang="en-GB" sz="1400" b="0" baseline="0" dirty="0">
              <a:latin typeface="Arial" panose="020B0604020202020204" pitchFamily="34" charset="0"/>
              <a:cs typeface="Arial" panose="020B0604020202020204" pitchFamily="34" charset="0"/>
            </a:endParaRPr>
          </a:p>
          <a:p>
            <a:r>
              <a:rPr lang="en-GB" sz="1400" b="0" baseline="0" dirty="0">
                <a:latin typeface="Arial" panose="020B0604020202020204" pitchFamily="34" charset="0"/>
                <a:cs typeface="Arial" panose="020B0604020202020204" pitchFamily="34" charset="0"/>
              </a:rPr>
              <a:t>Fashion Revolution believes that positive change can happen if we all think differently about fashion and demand better. It campaigns for a cleaner, safer, fairer, more transparent and more accountable fashion and textiles industry. </a:t>
            </a:r>
          </a:p>
          <a:p>
            <a:endParaRPr lang="en-GB" sz="1400" b="0" baseline="0" dirty="0">
              <a:latin typeface="Arial" panose="020B0604020202020204" pitchFamily="34" charset="0"/>
              <a:cs typeface="Arial" panose="020B0604020202020204" pitchFamily="34" charset="0"/>
            </a:endParaRPr>
          </a:p>
          <a:p>
            <a:r>
              <a:rPr lang="en-GB" sz="1400" b="0" baseline="0" dirty="0">
                <a:latin typeface="Arial" panose="020B0604020202020204" pitchFamily="34" charset="0"/>
                <a:cs typeface="Arial" panose="020B0604020202020204" pitchFamily="34" charset="0"/>
              </a:rPr>
              <a:t>It wants fashion to become a force for good – an  industry that values people and planet over profit and growth.</a:t>
            </a:r>
          </a:p>
        </p:txBody>
      </p:sp>
      <p:sp>
        <p:nvSpPr>
          <p:cNvPr id="4" name="Slide Number Placeholder 3"/>
          <p:cNvSpPr>
            <a:spLocks noGrp="1"/>
          </p:cNvSpPr>
          <p:nvPr>
            <p:ph type="sldNum" sz="quarter" idx="5"/>
          </p:nvPr>
        </p:nvSpPr>
        <p:spPr/>
        <p:txBody>
          <a:bodyPr/>
          <a:lstStyle/>
          <a:p>
            <a:fld id="{89BEB191-A475-A44A-9501-6EB99573000E}" type="slidenum">
              <a:rPr lang="en-US" smtClean="0"/>
              <a:t>4</a:t>
            </a:fld>
            <a:endParaRPr lang="en-US"/>
          </a:p>
        </p:txBody>
      </p:sp>
    </p:spTree>
    <p:extLst>
      <p:ext uri="{BB962C8B-B14F-4D97-AF65-F5344CB8AC3E}">
        <p14:creationId xmlns:p14="http://schemas.microsoft.com/office/powerpoint/2010/main" val="333334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Global fashion consumption continues to gain speed at unsustainable levels and relies on a culture of disposability. Around the world, we produce too much clothing, from harmful materials, much of which ends up incinerated or in landfill.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must rethink the nature of fashion consumption, adopting new ways of engaging with fashion, and calling on brands to rethink linear business models, honouring those who make our clothes and treasuring the clothes we own.</a:t>
            </a: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5</a:t>
            </a:fld>
            <a:endParaRPr lang="en-US"/>
          </a:p>
        </p:txBody>
      </p:sp>
    </p:spTree>
    <p:extLst>
      <p:ext uri="{BB962C8B-B14F-4D97-AF65-F5344CB8AC3E}">
        <p14:creationId xmlns:p14="http://schemas.microsoft.com/office/powerpoint/2010/main" val="225344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textiles we wear are made from precious natural resources and generate massive environmental impacts in their production.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Plasticbased</a:t>
            </a:r>
            <a:r>
              <a:rPr lang="en-GB" sz="1200" kern="1200" dirty="0">
                <a:solidFill>
                  <a:schemeClr val="tx1"/>
                </a:solidFill>
                <a:effectLst/>
                <a:latin typeface="+mn-lt"/>
                <a:ea typeface="+mn-ea"/>
                <a:cs typeface="+mn-cs"/>
              </a:rPr>
              <a:t> materials that now comprise the majority of our clothes are shedding microfibres into waterways and endangering human health and nature’s ecosystems. And, many of the fibres we wear use harmful chemical processes in dyeing and finishing, which comprises the health of worker and wearer.</a:t>
            </a: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6</a:t>
            </a:fld>
            <a:endParaRPr lang="en-US"/>
          </a:p>
        </p:txBody>
      </p:sp>
    </p:spTree>
    <p:extLst>
      <p:ext uri="{BB962C8B-B14F-4D97-AF65-F5344CB8AC3E}">
        <p14:creationId xmlns:p14="http://schemas.microsoft.com/office/powerpoint/2010/main" val="729144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child labour on cotton fields to trafficking and forced labour in the garment industry, the fashion supply chain routinely exploits some of the most vulnerable people. We are calling for deeper transparency to help end modern slavery and uphold the human rights of everyone in the fashion supply chain.</a:t>
            </a: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7</a:t>
            </a:fld>
            <a:endParaRPr lang="en-US"/>
          </a:p>
        </p:txBody>
      </p:sp>
    </p:spTree>
    <p:extLst>
      <p:ext uri="{BB962C8B-B14F-4D97-AF65-F5344CB8AC3E}">
        <p14:creationId xmlns:p14="http://schemas.microsoft.com/office/powerpoint/2010/main" val="222135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gender inequality to environmental degradation, the fashion industry continue to exploit people and resources. What we can’t achieve alone, we can champion together. When people join together their voices are amplified. This is as true for workers in the supply chain as it is for activists and campaigners. We want to mobilise everyone to join together and make change.</a:t>
            </a:r>
          </a:p>
          <a:p>
            <a:endParaRPr lang="en-GB" sz="14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BEB191-A475-A44A-9501-6EB99573000E}" type="slidenum">
              <a:rPr lang="en-US" smtClean="0"/>
              <a:t>8</a:t>
            </a:fld>
            <a:endParaRPr lang="en-US"/>
          </a:p>
        </p:txBody>
      </p:sp>
    </p:spTree>
    <p:extLst>
      <p:ext uri="{BB962C8B-B14F-4D97-AF65-F5344CB8AC3E}">
        <p14:creationId xmlns:p14="http://schemas.microsoft.com/office/powerpoint/2010/main" val="191841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brands use a complicated network of suppliers to make their clothes. Instead of the brand employing makers, they pay money to factories who employ makers, which means the brands aren’t responsible for the health and safety of the workers. </a:t>
            </a:r>
          </a:p>
          <a:p>
            <a:endParaRPr lang="en-US" dirty="0"/>
          </a:p>
          <a:p>
            <a:r>
              <a:rPr lang="en-US" dirty="0"/>
              <a:t>When we ask brands, “Who Made My Clothes?”, it makes them publish the information of the suppliers they give money to, and this helps </a:t>
            </a:r>
            <a:r>
              <a:rPr lang="en-US" dirty="0" err="1"/>
              <a:t>organisations</a:t>
            </a:r>
            <a:r>
              <a:rPr lang="en-US" dirty="0"/>
              <a:t> like Fashion Revolution to monitor the wages, safety, and all human rights issues of the factories that makes clothes for big brands. </a:t>
            </a:r>
          </a:p>
        </p:txBody>
      </p:sp>
      <p:sp>
        <p:nvSpPr>
          <p:cNvPr id="4" name="Slide Number Placeholder 3"/>
          <p:cNvSpPr>
            <a:spLocks noGrp="1"/>
          </p:cNvSpPr>
          <p:nvPr>
            <p:ph type="sldNum" sz="quarter" idx="5"/>
          </p:nvPr>
        </p:nvSpPr>
        <p:spPr/>
        <p:txBody>
          <a:bodyPr/>
          <a:lstStyle/>
          <a:p>
            <a:fld id="{89BEB191-A475-A44A-9501-6EB99573000E}" type="slidenum">
              <a:rPr lang="en-US" smtClean="0"/>
              <a:t>10</a:t>
            </a:fld>
            <a:endParaRPr lang="en-US"/>
          </a:p>
        </p:txBody>
      </p:sp>
    </p:spTree>
    <p:extLst>
      <p:ext uri="{BB962C8B-B14F-4D97-AF65-F5344CB8AC3E}">
        <p14:creationId xmlns:p14="http://schemas.microsoft.com/office/powerpoint/2010/main" val="32586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F2D09-C617-F647-B903-733C061D82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F5DC84E-47E2-9340-ACF8-95A02973E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3510864-D18E-3248-951C-77A2B624E352}"/>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B9F322C4-D95D-304E-8606-2DACA89EA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61973-30FC-C047-979B-9C02ECCD988D}"/>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25675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12D5-099A-0B44-8AD0-2FCF86AEF0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6B7C34-81DE-A247-A955-D43997B112E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B4DD0F-5751-7549-BC86-7DF86651989A}"/>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7B136109-1C79-474A-8BB4-8BBDEEFD6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9F19B-849C-2441-BFA0-2BD0C67069CE}"/>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66175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A9A18-E4CF-C746-A0C7-2F573E34D45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2B077D-F818-DB40-B136-3C14160EB0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E8138E-83A0-8D4D-9434-9C46AC1B4379}"/>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3E0B0176-74CE-284D-8304-2C8261CC3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875CD-3A97-684A-94F3-A5B1A81E0008}"/>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40442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6702-39BF-EC4D-9B78-DE8C3E323F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BEB2198-F771-504C-84AE-8856D2CAD5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502FF2-9BC8-B446-82A9-28DDACF924E7}"/>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76DDE984-A575-014F-B11A-5E1418847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08CC0-FBB7-F94C-8BE6-99EA596694C9}"/>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5312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6684-2D53-5F41-A4DC-19C6160895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CAF9002-725C-1A4D-AD5F-EBAC93F10B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4D349F-200D-6243-8EFA-57570755C93D}"/>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4120B2EA-A7F6-E94B-8072-6EAAFC092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9484E-E3D5-E745-A950-1954DAB567BE}"/>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3928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5452-CE1D-A944-989F-08C24858B42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B1BFE2-103C-2A4F-9746-65DAB437F7A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B744B5-344B-9248-8669-C0A710B4B9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52A8746-D729-0D49-8101-C6490171D279}"/>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6" name="Footer Placeholder 5">
            <a:extLst>
              <a:ext uri="{FF2B5EF4-FFF2-40B4-BE49-F238E27FC236}">
                <a16:creationId xmlns:a16="http://schemas.microsoft.com/office/drawing/2014/main" id="{A0CDC4DD-79D6-064E-96F8-C8884E6FE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9AB79-41AA-7C44-AAAF-FD11D1F706B3}"/>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54346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EB26-3855-234F-9B99-9AE94899D51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2107BD-E73D-A845-9128-5C56349E7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FB53EE-AAB0-FA42-AD74-3E9411B642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7AF94F6-A81D-1948-9C2B-CA064B5D89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078370A-532B-9E41-B236-AD36699A97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C1261A0-ABD8-114E-863D-0E43DED601ED}"/>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8" name="Footer Placeholder 7">
            <a:extLst>
              <a:ext uri="{FF2B5EF4-FFF2-40B4-BE49-F238E27FC236}">
                <a16:creationId xmlns:a16="http://schemas.microsoft.com/office/drawing/2014/main" id="{435AC159-924D-BE40-B4D1-FB19ABE985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A2CFBA-93AC-8049-B7C7-1B07BAC8C22F}"/>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300348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F2CA-6E3E-8C44-96C4-94C1B18FD7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2495321-B182-6148-B88E-7988B8FD8213}"/>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4" name="Footer Placeholder 3">
            <a:extLst>
              <a:ext uri="{FF2B5EF4-FFF2-40B4-BE49-F238E27FC236}">
                <a16:creationId xmlns:a16="http://schemas.microsoft.com/office/drawing/2014/main" id="{69753B45-4F58-0E43-8096-EE4625495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A923D-0827-B041-9393-AE2546C50D84}"/>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862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C96066-5160-564E-96FC-1F17F0C883F7}"/>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3" name="Footer Placeholder 2">
            <a:extLst>
              <a:ext uri="{FF2B5EF4-FFF2-40B4-BE49-F238E27FC236}">
                <a16:creationId xmlns:a16="http://schemas.microsoft.com/office/drawing/2014/main" id="{22EDC39B-4152-3B45-BF51-61C673DB31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50E3AB-641F-FD49-A692-F6F47F22FD4B}"/>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185663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65B9-3BFA-8F45-A155-55D354A2D8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0700A96-BEB9-4946-BB3B-FBE4385C54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121CA60-6362-3D48-BF5F-355447A8B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B0CD47-D49A-9D42-B6DD-D4D338255E88}"/>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6" name="Footer Placeholder 5">
            <a:extLst>
              <a:ext uri="{FF2B5EF4-FFF2-40B4-BE49-F238E27FC236}">
                <a16:creationId xmlns:a16="http://schemas.microsoft.com/office/drawing/2014/main" id="{5BB06347-15BB-014E-A724-14234CE01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7C1F1-DEA4-4543-807B-DCA46EBC0DCE}"/>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414250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93AB-115F-5F41-8EBB-7117BF454F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E6D6ED-EE22-DE43-AB9C-168838570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C9619-C2BE-7B49-BE79-99A44BC1C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363FA1-6463-684C-AE19-AC6CF1C35F81}"/>
              </a:ext>
            </a:extLst>
          </p:cNvPr>
          <p:cNvSpPr>
            <a:spLocks noGrp="1"/>
          </p:cNvSpPr>
          <p:nvPr>
            <p:ph type="dt" sz="half" idx="10"/>
          </p:nvPr>
        </p:nvSpPr>
        <p:spPr/>
        <p:txBody>
          <a:bodyPr/>
          <a:lstStyle/>
          <a:p>
            <a:fld id="{E85489BF-8A7A-7248-9DCB-69EDB5F9B5FA}" type="datetimeFigureOut">
              <a:rPr lang="en-US" smtClean="0"/>
              <a:t>3/13/20</a:t>
            </a:fld>
            <a:endParaRPr lang="en-US"/>
          </a:p>
        </p:txBody>
      </p:sp>
      <p:sp>
        <p:nvSpPr>
          <p:cNvPr id="6" name="Footer Placeholder 5">
            <a:extLst>
              <a:ext uri="{FF2B5EF4-FFF2-40B4-BE49-F238E27FC236}">
                <a16:creationId xmlns:a16="http://schemas.microsoft.com/office/drawing/2014/main" id="{E9D92854-02A3-4C4C-A5F0-5EFF75F21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AE0307-2DA8-8F45-9668-A32A4218ED42}"/>
              </a:ext>
            </a:extLst>
          </p:cNvPr>
          <p:cNvSpPr>
            <a:spLocks noGrp="1"/>
          </p:cNvSpPr>
          <p:nvPr>
            <p:ph type="sldNum" sz="quarter" idx="12"/>
          </p:nvPr>
        </p:nvSpPr>
        <p:spPr/>
        <p:txBody>
          <a:bodyPr/>
          <a:lstStyle/>
          <a:p>
            <a:fld id="{6FAFA042-9A43-654B-AE86-5F99005AAC09}" type="slidenum">
              <a:rPr lang="en-US" smtClean="0"/>
              <a:t>‹#›</a:t>
            </a:fld>
            <a:endParaRPr lang="en-US"/>
          </a:p>
        </p:txBody>
      </p:sp>
    </p:spTree>
    <p:extLst>
      <p:ext uri="{BB962C8B-B14F-4D97-AF65-F5344CB8AC3E}">
        <p14:creationId xmlns:p14="http://schemas.microsoft.com/office/powerpoint/2010/main" val="283025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46843F-16FD-6348-A732-6CC949B96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502121-148E-FD4E-9EAF-909918B8C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37984B-76E5-B64E-9646-C92DCA302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489BF-8A7A-7248-9DCB-69EDB5F9B5FA}" type="datetimeFigureOut">
              <a:rPr lang="en-US" smtClean="0"/>
              <a:t>3/13/20</a:t>
            </a:fld>
            <a:endParaRPr lang="en-US"/>
          </a:p>
        </p:txBody>
      </p:sp>
      <p:sp>
        <p:nvSpPr>
          <p:cNvPr id="5" name="Footer Placeholder 4">
            <a:extLst>
              <a:ext uri="{FF2B5EF4-FFF2-40B4-BE49-F238E27FC236}">
                <a16:creationId xmlns:a16="http://schemas.microsoft.com/office/drawing/2014/main" id="{A23DF8E6-A1F4-E649-844F-DB60287AF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77218-E2CF-3948-B7C1-7306073DF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FA042-9A43-654B-AE86-5F99005AAC09}" type="slidenum">
              <a:rPr lang="en-US" smtClean="0"/>
              <a:t>‹#›</a:t>
            </a:fld>
            <a:endParaRPr lang="en-US"/>
          </a:p>
        </p:txBody>
      </p:sp>
    </p:spTree>
    <p:extLst>
      <p:ext uri="{BB962C8B-B14F-4D97-AF65-F5344CB8AC3E}">
        <p14:creationId xmlns:p14="http://schemas.microsoft.com/office/powerpoint/2010/main" val="134785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E7F0B5D-DD2E-E34E-8FE5-A6351DF07B76}"/>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33D3584-143C-BE44-9F90-C92E32B273F5}"/>
              </a:ext>
            </a:extLst>
          </p:cNvPr>
          <p:cNvSpPr/>
          <p:nvPr/>
        </p:nvSpPr>
        <p:spPr>
          <a:xfrm>
            <a:off x="0" y="6102095"/>
            <a:ext cx="12192000" cy="768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social media post&#10;&#10;Description automatically generated">
            <a:extLst>
              <a:ext uri="{FF2B5EF4-FFF2-40B4-BE49-F238E27FC236}">
                <a16:creationId xmlns:a16="http://schemas.microsoft.com/office/drawing/2014/main" id="{1DCF4116-4F12-AE4D-A49A-ED315E564A07}"/>
              </a:ext>
            </a:extLst>
          </p:cNvPr>
          <p:cNvPicPr>
            <a:picLocks noChangeAspect="1"/>
          </p:cNvPicPr>
          <p:nvPr/>
        </p:nvPicPr>
        <p:blipFill>
          <a:blip r:embed="rId4"/>
          <a:stretch>
            <a:fillRect/>
          </a:stretch>
        </p:blipFill>
        <p:spPr>
          <a:xfrm>
            <a:off x="10257282" y="5602986"/>
            <a:ext cx="1361694" cy="1361694"/>
          </a:xfrm>
          <a:prstGeom prst="rect">
            <a:avLst/>
          </a:prstGeom>
        </p:spPr>
      </p:pic>
      <p:sp>
        <p:nvSpPr>
          <p:cNvPr id="9" name="TextBox 8">
            <a:extLst>
              <a:ext uri="{FF2B5EF4-FFF2-40B4-BE49-F238E27FC236}">
                <a16:creationId xmlns:a16="http://schemas.microsoft.com/office/drawing/2014/main" id="{394E5140-66D8-5B48-B5CE-04BCADDD76F6}"/>
              </a:ext>
            </a:extLst>
          </p:cNvPr>
          <p:cNvSpPr txBox="1"/>
          <p:nvPr/>
        </p:nvSpPr>
        <p:spPr>
          <a:xfrm>
            <a:off x="560832" y="6296025"/>
            <a:ext cx="5974080" cy="338554"/>
          </a:xfrm>
          <a:prstGeom prst="rect">
            <a:avLst/>
          </a:prstGeom>
          <a:noFill/>
        </p:spPr>
        <p:txBody>
          <a:bodyPr wrap="square" rtlCol="0">
            <a:spAutoFit/>
          </a:bodyPr>
          <a:lstStyle/>
          <a:p>
            <a:r>
              <a:rPr lang="en-US" sz="1600" b="1" dirty="0" err="1">
                <a:solidFill>
                  <a:schemeClr val="bg1"/>
                </a:solidFill>
                <a:latin typeface="Space Mono" panose="02000509040000020004" pitchFamily="49" charset="77"/>
              </a:rPr>
              <a:t>www.fashionrevolution.org</a:t>
            </a:r>
            <a:endParaRPr lang="en-US" sz="1600" b="1" dirty="0">
              <a:solidFill>
                <a:schemeClr val="bg1"/>
              </a:solidFill>
              <a:latin typeface="Space Mono" panose="02000509040000020004" pitchFamily="49" charset="77"/>
            </a:endParaRPr>
          </a:p>
        </p:txBody>
      </p:sp>
      <p:sp>
        <p:nvSpPr>
          <p:cNvPr id="10" name="TextBox 9">
            <a:extLst>
              <a:ext uri="{FF2B5EF4-FFF2-40B4-BE49-F238E27FC236}">
                <a16:creationId xmlns:a16="http://schemas.microsoft.com/office/drawing/2014/main" id="{0194A1A0-C7B5-EC41-8694-9A6E2537B07A}"/>
              </a:ext>
            </a:extLst>
          </p:cNvPr>
          <p:cNvSpPr txBox="1"/>
          <p:nvPr/>
        </p:nvSpPr>
        <p:spPr>
          <a:xfrm>
            <a:off x="560832" y="419558"/>
            <a:ext cx="5632704"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FASHION</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REVOLUTION</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WEEK</a:t>
            </a:r>
          </a:p>
        </p:txBody>
      </p:sp>
      <p:sp>
        <p:nvSpPr>
          <p:cNvPr id="11" name="TextBox 10">
            <a:extLst>
              <a:ext uri="{FF2B5EF4-FFF2-40B4-BE49-F238E27FC236}">
                <a16:creationId xmlns:a16="http://schemas.microsoft.com/office/drawing/2014/main" id="{129E5386-7522-1442-BF25-60E597BDC777}"/>
              </a:ext>
            </a:extLst>
          </p:cNvPr>
          <p:cNvSpPr txBox="1"/>
          <p:nvPr/>
        </p:nvSpPr>
        <p:spPr>
          <a:xfrm>
            <a:off x="560832" y="3075701"/>
            <a:ext cx="5974080" cy="2308324"/>
          </a:xfrm>
          <a:prstGeom prst="rect">
            <a:avLst/>
          </a:prstGeom>
          <a:noFill/>
        </p:spPr>
        <p:txBody>
          <a:bodyPr wrap="square" rtlCol="0">
            <a:spAutoFit/>
          </a:bodyPr>
          <a:lstStyle/>
          <a:p>
            <a:r>
              <a:rPr lang="en-US" sz="1600" dirty="0">
                <a:latin typeface="Space Mono" panose="02000509040000020004" pitchFamily="49" charset="77"/>
              </a:rPr>
              <a:t>20-26 April 2020</a:t>
            </a:r>
          </a:p>
          <a:p>
            <a:endParaRPr lang="en-US" sz="1600" dirty="0">
              <a:latin typeface="Space Mono" panose="02000509040000020004" pitchFamily="49" charset="77"/>
            </a:endParaRPr>
          </a:p>
          <a:p>
            <a:r>
              <a:rPr lang="en-US" sz="1600" dirty="0">
                <a:latin typeface="Space Mono" panose="02000509040000020004" pitchFamily="49" charset="77"/>
              </a:rPr>
              <a:t>- </a:t>
            </a:r>
          </a:p>
          <a:p>
            <a:endParaRPr lang="en-US" sz="1600" dirty="0">
              <a:latin typeface="Space Mono" panose="02000509040000020004" pitchFamily="49" charset="77"/>
            </a:endParaRPr>
          </a:p>
          <a:p>
            <a:r>
              <a:rPr lang="en-US" sz="1600" dirty="0">
                <a:latin typeface="Space Mono" panose="02000509040000020004" pitchFamily="49" charset="77"/>
              </a:rPr>
              <a:t>Use your voice.</a:t>
            </a:r>
          </a:p>
          <a:p>
            <a:endParaRPr lang="en-US" sz="1600" dirty="0">
              <a:latin typeface="Space Mono" panose="02000509040000020004" pitchFamily="49" charset="77"/>
            </a:endParaRPr>
          </a:p>
          <a:p>
            <a:r>
              <a:rPr lang="en-US" sz="1600" dirty="0">
                <a:latin typeface="Space Mono" panose="02000509040000020004" pitchFamily="49" charset="77"/>
              </a:rPr>
              <a:t>Ask brands</a:t>
            </a:r>
          </a:p>
          <a:p>
            <a:endParaRPr lang="en-US" sz="1600" dirty="0">
              <a:latin typeface="Space Mono" panose="02000509040000020004" pitchFamily="49" charset="77"/>
            </a:endParaRPr>
          </a:p>
          <a:p>
            <a:r>
              <a:rPr lang="en-US" sz="1600" b="1" dirty="0">
                <a:latin typeface="Space Mono" panose="02000509040000020004" pitchFamily="49" charset="77"/>
              </a:rPr>
              <a:t>#</a:t>
            </a:r>
            <a:r>
              <a:rPr lang="en-US" sz="1600" b="1" dirty="0" err="1">
                <a:latin typeface="Space Mono" panose="02000509040000020004" pitchFamily="49" charset="77"/>
              </a:rPr>
              <a:t>WhoMadeMyClothes</a:t>
            </a:r>
            <a:r>
              <a:rPr lang="en-US" sz="1600" b="1" dirty="0">
                <a:latin typeface="Space Mono" panose="02000509040000020004" pitchFamily="49" charset="77"/>
              </a:rPr>
              <a:t>?</a:t>
            </a:r>
          </a:p>
        </p:txBody>
      </p:sp>
    </p:spTree>
    <p:extLst>
      <p:ext uri="{BB962C8B-B14F-4D97-AF65-F5344CB8AC3E}">
        <p14:creationId xmlns:p14="http://schemas.microsoft.com/office/powerpoint/2010/main" val="720680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83B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FD1F49-3D09-2347-9012-F4460607FACB}"/>
              </a:ext>
            </a:extLst>
          </p:cNvPr>
          <p:cNvSpPr txBox="1"/>
          <p:nvPr/>
        </p:nvSpPr>
        <p:spPr>
          <a:xfrm>
            <a:off x="560830" y="419558"/>
            <a:ext cx="9903969" cy="938719"/>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WHY WE ASK:</a:t>
            </a:r>
          </a:p>
        </p:txBody>
      </p:sp>
      <p:pic>
        <p:nvPicPr>
          <p:cNvPr id="5" name="Picture 4" descr="A close up of a sign&#10;&#10;Description automatically generated">
            <a:extLst>
              <a:ext uri="{FF2B5EF4-FFF2-40B4-BE49-F238E27FC236}">
                <a16:creationId xmlns:a16="http://schemas.microsoft.com/office/drawing/2014/main" id="{E8D02D1A-2AC6-1B47-990B-9EB80407185D}"/>
              </a:ext>
            </a:extLst>
          </p:cNvPr>
          <p:cNvPicPr>
            <a:picLocks noChangeAspect="1"/>
          </p:cNvPicPr>
          <p:nvPr/>
        </p:nvPicPr>
        <p:blipFill>
          <a:blip r:embed="rId3"/>
          <a:stretch>
            <a:fillRect/>
          </a:stretch>
        </p:blipFill>
        <p:spPr>
          <a:xfrm rot="16754406">
            <a:off x="4159450" y="1201963"/>
            <a:ext cx="3202314" cy="3782549"/>
          </a:xfrm>
          <a:prstGeom prst="rect">
            <a:avLst/>
          </a:prstGeom>
        </p:spPr>
      </p:pic>
      <p:sp>
        <p:nvSpPr>
          <p:cNvPr id="11" name="Content Placeholder 6">
            <a:extLst>
              <a:ext uri="{FF2B5EF4-FFF2-40B4-BE49-F238E27FC236}">
                <a16:creationId xmlns:a16="http://schemas.microsoft.com/office/drawing/2014/main" id="{1580A385-0050-F04F-8AF3-DB45AB07039C}"/>
              </a:ext>
            </a:extLst>
          </p:cNvPr>
          <p:cNvSpPr>
            <a:spLocks noGrp="1"/>
          </p:cNvSpPr>
          <p:nvPr>
            <p:ph idx="1"/>
          </p:nvPr>
        </p:nvSpPr>
        <p:spPr>
          <a:xfrm>
            <a:off x="838200" y="4828196"/>
            <a:ext cx="10515600" cy="1116902"/>
          </a:xfrm>
        </p:spPr>
        <p:txBody>
          <a:bodyPr>
            <a:normAutofit/>
          </a:bodyPr>
          <a:lstStyle/>
          <a:p>
            <a:pPr marL="0" indent="0" algn="ctr">
              <a:lnSpc>
                <a:spcPct val="150000"/>
              </a:lnSpc>
              <a:buNone/>
            </a:pPr>
            <a:r>
              <a:rPr lang="en-GB" sz="3200" b="1" spc="300" dirty="0">
                <a:latin typeface="Kelson Sans" panose="02000500000000000000" pitchFamily="2" charset="77"/>
              </a:rPr>
              <a:t>#WHOMADEMYCLOTHES?</a:t>
            </a:r>
          </a:p>
          <a:p>
            <a:pPr marL="0" indent="0" algn="ctr">
              <a:lnSpc>
                <a:spcPct val="150000"/>
              </a:lnSpc>
              <a:buNone/>
            </a:pPr>
            <a:endParaRPr lang="en-US" sz="3200" b="1" spc="300" dirty="0">
              <a:latin typeface="Kelson Sans" panose="02000500000000000000" pitchFamily="2" charset="77"/>
            </a:endParaRPr>
          </a:p>
        </p:txBody>
      </p:sp>
    </p:spTree>
    <p:extLst>
      <p:ext uri="{BB962C8B-B14F-4D97-AF65-F5344CB8AC3E}">
        <p14:creationId xmlns:p14="http://schemas.microsoft.com/office/powerpoint/2010/main" val="330940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6CB83F-0242-B64A-9F55-85DEE55CF22D}"/>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close up of a sign&#10;&#10;Description automatically generated">
            <a:extLst>
              <a:ext uri="{FF2B5EF4-FFF2-40B4-BE49-F238E27FC236}">
                <a16:creationId xmlns:a16="http://schemas.microsoft.com/office/drawing/2014/main" id="{FDC7B252-5198-D448-8C96-FFBB187E540F}"/>
              </a:ext>
            </a:extLst>
          </p:cNvPr>
          <p:cNvPicPr>
            <a:picLocks noChangeAspect="1"/>
          </p:cNvPicPr>
          <p:nvPr/>
        </p:nvPicPr>
        <p:blipFill>
          <a:blip r:embed="rId4"/>
          <a:stretch>
            <a:fillRect/>
          </a:stretch>
        </p:blipFill>
        <p:spPr>
          <a:xfrm>
            <a:off x="3277968" y="0"/>
            <a:ext cx="5636064" cy="6858000"/>
          </a:xfrm>
          <a:prstGeom prst="rect">
            <a:avLst/>
          </a:prstGeom>
        </p:spPr>
      </p:pic>
    </p:spTree>
    <p:extLst>
      <p:ext uri="{BB962C8B-B14F-4D97-AF65-F5344CB8AC3E}">
        <p14:creationId xmlns:p14="http://schemas.microsoft.com/office/powerpoint/2010/main" val="306720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EBEE7"/>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344A8CA0-6FBE-104B-A5FB-11B9A0CF729B}"/>
              </a:ext>
            </a:extLst>
          </p:cNvPr>
          <p:cNvPicPr>
            <a:picLocks noChangeAspect="1"/>
          </p:cNvPicPr>
          <p:nvPr/>
        </p:nvPicPr>
        <p:blipFill rotWithShape="1">
          <a:blip r:embed="rId3"/>
          <a:srcRect t="24992"/>
          <a:stretch/>
        </p:blipFill>
        <p:spPr>
          <a:xfrm>
            <a:off x="0" y="191733"/>
            <a:ext cx="12192000" cy="6445045"/>
          </a:xfrm>
          <a:prstGeom prst="rect">
            <a:avLst/>
          </a:prstGeom>
        </p:spPr>
      </p:pic>
    </p:spTree>
    <p:extLst>
      <p:ext uri="{BB962C8B-B14F-4D97-AF65-F5344CB8AC3E}">
        <p14:creationId xmlns:p14="http://schemas.microsoft.com/office/powerpoint/2010/main" val="1257243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EBEE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9187853"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WHEN WE ASK</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#WHOMADEMYCLOTHES?</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BRANDS RESPOND</a:t>
            </a:r>
          </a:p>
        </p:txBody>
      </p:sp>
      <p:pic>
        <p:nvPicPr>
          <p:cNvPr id="4" name="Picture 3" descr="A person sitting at a table&#10;&#10;Description automatically generated">
            <a:extLst>
              <a:ext uri="{FF2B5EF4-FFF2-40B4-BE49-F238E27FC236}">
                <a16:creationId xmlns:a16="http://schemas.microsoft.com/office/drawing/2014/main" id="{EEBDD06B-55C3-C440-8DC0-EBB84310BEBD}"/>
              </a:ext>
            </a:extLst>
          </p:cNvPr>
          <p:cNvPicPr>
            <a:picLocks noChangeAspect="1"/>
          </p:cNvPicPr>
          <p:nvPr/>
        </p:nvPicPr>
        <p:blipFill>
          <a:blip r:embed="rId3"/>
          <a:stretch>
            <a:fillRect/>
          </a:stretch>
        </p:blipFill>
        <p:spPr>
          <a:xfrm>
            <a:off x="5304043" y="3266266"/>
            <a:ext cx="3368006" cy="35917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614B2CD7-8AD0-0B48-89EB-B20FD9FC3233}"/>
              </a:ext>
            </a:extLst>
          </p:cNvPr>
          <p:cNvPicPr>
            <a:picLocks noChangeAspect="1"/>
          </p:cNvPicPr>
          <p:nvPr/>
        </p:nvPicPr>
        <p:blipFill>
          <a:blip r:embed="rId4"/>
          <a:stretch>
            <a:fillRect/>
          </a:stretch>
        </p:blipFill>
        <p:spPr>
          <a:xfrm>
            <a:off x="8642554" y="2421193"/>
            <a:ext cx="3549446" cy="4436807"/>
          </a:xfrm>
          <a:prstGeom prst="rect">
            <a:avLst/>
          </a:prstGeom>
        </p:spPr>
      </p:pic>
      <p:pic>
        <p:nvPicPr>
          <p:cNvPr id="10" name="Picture 9" descr="A picture containing person, table, sitting, reading&#10;&#10;Description automatically generated">
            <a:extLst>
              <a:ext uri="{FF2B5EF4-FFF2-40B4-BE49-F238E27FC236}">
                <a16:creationId xmlns:a16="http://schemas.microsoft.com/office/drawing/2014/main" id="{51F365B3-86E8-AE4E-B0C8-6A94654D7CAC}"/>
              </a:ext>
            </a:extLst>
          </p:cNvPr>
          <p:cNvPicPr>
            <a:picLocks noChangeAspect="1"/>
          </p:cNvPicPr>
          <p:nvPr/>
        </p:nvPicPr>
        <p:blipFill>
          <a:blip r:embed="rId5"/>
          <a:stretch>
            <a:fillRect/>
          </a:stretch>
        </p:blipFill>
        <p:spPr>
          <a:xfrm>
            <a:off x="-4915" y="-280217"/>
            <a:ext cx="3736769" cy="3736769"/>
          </a:xfrm>
          <a:prstGeom prst="rect">
            <a:avLst/>
          </a:prstGeom>
        </p:spPr>
      </p:pic>
      <p:pic>
        <p:nvPicPr>
          <p:cNvPr id="12" name="Picture 11" descr="A group of people holding a sign posing for the camera&#10;&#10;Description automatically generated">
            <a:extLst>
              <a:ext uri="{FF2B5EF4-FFF2-40B4-BE49-F238E27FC236}">
                <a16:creationId xmlns:a16="http://schemas.microsoft.com/office/drawing/2014/main" id="{1B05A963-EBBF-0143-9174-B97352D90B9D}"/>
              </a:ext>
            </a:extLst>
          </p:cNvPr>
          <p:cNvPicPr>
            <a:picLocks noChangeAspect="1"/>
          </p:cNvPicPr>
          <p:nvPr/>
        </p:nvPicPr>
        <p:blipFill>
          <a:blip r:embed="rId6"/>
          <a:stretch>
            <a:fillRect/>
          </a:stretch>
        </p:blipFill>
        <p:spPr>
          <a:xfrm>
            <a:off x="8642554" y="0"/>
            <a:ext cx="3549445" cy="2535318"/>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3BCDE752-FA29-A743-ABD3-BDBF4B4B9D96}"/>
              </a:ext>
            </a:extLst>
          </p:cNvPr>
          <p:cNvPicPr>
            <a:picLocks noChangeAspect="1"/>
          </p:cNvPicPr>
          <p:nvPr/>
        </p:nvPicPr>
        <p:blipFill>
          <a:blip r:embed="rId7"/>
          <a:stretch>
            <a:fillRect/>
          </a:stretch>
        </p:blipFill>
        <p:spPr>
          <a:xfrm>
            <a:off x="4916" y="3266267"/>
            <a:ext cx="5392994" cy="3591734"/>
          </a:xfrm>
          <a:prstGeom prst="rect">
            <a:avLst/>
          </a:prstGeom>
        </p:spPr>
      </p:pic>
      <p:pic>
        <p:nvPicPr>
          <p:cNvPr id="16" name="Picture 15" descr="A group of people in a room&#10;&#10;Description automatically generated">
            <a:extLst>
              <a:ext uri="{FF2B5EF4-FFF2-40B4-BE49-F238E27FC236}">
                <a16:creationId xmlns:a16="http://schemas.microsoft.com/office/drawing/2014/main" id="{3ABBD918-F31A-FB4E-A377-294607C07F27}"/>
              </a:ext>
            </a:extLst>
          </p:cNvPr>
          <p:cNvPicPr>
            <a:picLocks noChangeAspect="1"/>
          </p:cNvPicPr>
          <p:nvPr/>
        </p:nvPicPr>
        <p:blipFill>
          <a:blip r:embed="rId8"/>
          <a:stretch>
            <a:fillRect/>
          </a:stretch>
        </p:blipFill>
        <p:spPr>
          <a:xfrm>
            <a:off x="3731853" y="-1"/>
            <a:ext cx="4910699" cy="3273799"/>
          </a:xfrm>
          <a:prstGeom prst="rect">
            <a:avLst/>
          </a:prstGeom>
        </p:spPr>
      </p:pic>
    </p:spTree>
    <p:extLst>
      <p:ext uri="{BB962C8B-B14F-4D97-AF65-F5344CB8AC3E}">
        <p14:creationId xmlns:p14="http://schemas.microsoft.com/office/powerpoint/2010/main" val="213365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9A6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FD1F49-3D09-2347-9012-F4460607FACB}"/>
              </a:ext>
            </a:extLst>
          </p:cNvPr>
          <p:cNvSpPr txBox="1"/>
          <p:nvPr/>
        </p:nvSpPr>
        <p:spPr>
          <a:xfrm>
            <a:off x="560830" y="419558"/>
            <a:ext cx="9903969" cy="938719"/>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WHY WE ASK:</a:t>
            </a:r>
          </a:p>
        </p:txBody>
      </p:sp>
      <p:sp>
        <p:nvSpPr>
          <p:cNvPr id="11" name="Content Placeholder 6">
            <a:extLst>
              <a:ext uri="{FF2B5EF4-FFF2-40B4-BE49-F238E27FC236}">
                <a16:creationId xmlns:a16="http://schemas.microsoft.com/office/drawing/2014/main" id="{1580A385-0050-F04F-8AF3-DB45AB07039C}"/>
              </a:ext>
            </a:extLst>
          </p:cNvPr>
          <p:cNvSpPr>
            <a:spLocks noGrp="1"/>
          </p:cNvSpPr>
          <p:nvPr>
            <p:ph idx="1"/>
          </p:nvPr>
        </p:nvSpPr>
        <p:spPr>
          <a:xfrm>
            <a:off x="838200" y="4828196"/>
            <a:ext cx="10515600" cy="1116902"/>
          </a:xfrm>
        </p:spPr>
        <p:txBody>
          <a:bodyPr>
            <a:normAutofit/>
          </a:bodyPr>
          <a:lstStyle/>
          <a:p>
            <a:pPr marL="0" indent="0" algn="ctr">
              <a:lnSpc>
                <a:spcPct val="150000"/>
              </a:lnSpc>
              <a:buNone/>
            </a:pPr>
            <a:r>
              <a:rPr lang="en-GB" sz="3200" b="1" spc="300" dirty="0">
                <a:latin typeface="Kelson Sans" panose="02000500000000000000" pitchFamily="2" charset="77"/>
              </a:rPr>
              <a:t>#WHATSINMYCLOTHES?</a:t>
            </a:r>
          </a:p>
          <a:p>
            <a:pPr marL="0" indent="0" algn="ctr">
              <a:lnSpc>
                <a:spcPct val="150000"/>
              </a:lnSpc>
              <a:buNone/>
            </a:pPr>
            <a:endParaRPr lang="en-US" sz="3200" b="1" spc="300" dirty="0">
              <a:latin typeface="Kelson Sans" panose="02000500000000000000" pitchFamily="2" charset="77"/>
            </a:endParaRPr>
          </a:p>
        </p:txBody>
      </p:sp>
      <p:pic>
        <p:nvPicPr>
          <p:cNvPr id="3" name="Picture 2" descr="A picture containing table&#10;&#10;Description automatically generated">
            <a:extLst>
              <a:ext uri="{FF2B5EF4-FFF2-40B4-BE49-F238E27FC236}">
                <a16:creationId xmlns:a16="http://schemas.microsoft.com/office/drawing/2014/main" id="{AF0AAE8D-39E7-5640-93A2-1F023603A342}"/>
              </a:ext>
            </a:extLst>
          </p:cNvPr>
          <p:cNvPicPr>
            <a:picLocks noChangeAspect="1"/>
          </p:cNvPicPr>
          <p:nvPr/>
        </p:nvPicPr>
        <p:blipFill>
          <a:blip r:embed="rId3"/>
          <a:stretch>
            <a:fillRect/>
          </a:stretch>
        </p:blipFill>
        <p:spPr>
          <a:xfrm rot="20799154">
            <a:off x="4317479" y="1525307"/>
            <a:ext cx="3467100" cy="3225800"/>
          </a:xfrm>
          <a:prstGeom prst="rect">
            <a:avLst/>
          </a:prstGeom>
        </p:spPr>
      </p:pic>
    </p:spTree>
    <p:extLst>
      <p:ext uri="{BB962C8B-B14F-4D97-AF65-F5344CB8AC3E}">
        <p14:creationId xmlns:p14="http://schemas.microsoft.com/office/powerpoint/2010/main" val="794378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6CB83F-0242-B64A-9F55-85DEE55CF22D}"/>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close up of a sign&#10;&#10;Description automatically generated">
            <a:extLst>
              <a:ext uri="{FF2B5EF4-FFF2-40B4-BE49-F238E27FC236}">
                <a16:creationId xmlns:a16="http://schemas.microsoft.com/office/drawing/2014/main" id="{0BCE9387-56D6-B643-913B-50C6FF2CC794}"/>
              </a:ext>
            </a:extLst>
          </p:cNvPr>
          <p:cNvPicPr>
            <a:picLocks noChangeAspect="1"/>
          </p:cNvPicPr>
          <p:nvPr/>
        </p:nvPicPr>
        <p:blipFill>
          <a:blip r:embed="rId4"/>
          <a:stretch>
            <a:fillRect/>
          </a:stretch>
        </p:blipFill>
        <p:spPr>
          <a:xfrm>
            <a:off x="3160381" y="0"/>
            <a:ext cx="5871237" cy="6858000"/>
          </a:xfrm>
          <a:prstGeom prst="rect">
            <a:avLst/>
          </a:prstGeom>
        </p:spPr>
      </p:pic>
    </p:spTree>
    <p:extLst>
      <p:ext uri="{BB962C8B-B14F-4D97-AF65-F5344CB8AC3E}">
        <p14:creationId xmlns:p14="http://schemas.microsoft.com/office/powerpoint/2010/main" val="34742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114A221D-6032-3C46-BD0E-3F0BD5091D6B}"/>
              </a:ext>
            </a:extLst>
          </p:cNvPr>
          <p:cNvPicPr>
            <a:picLocks noChangeAspect="1"/>
          </p:cNvPicPr>
          <p:nvPr/>
        </p:nvPicPr>
        <p:blipFill rotWithShape="1">
          <a:blip r:embed="rId3"/>
          <a:srcRect t="11810" b="11520"/>
          <a:stretch/>
        </p:blipFill>
        <p:spPr>
          <a:xfrm>
            <a:off x="-1" y="-93703"/>
            <a:ext cx="12192001" cy="7010695"/>
          </a:xfrm>
          <a:prstGeom prst="rect">
            <a:avLst/>
          </a:prstGeom>
        </p:spPr>
      </p:pic>
      <p:pic>
        <p:nvPicPr>
          <p:cNvPr id="7" name="Picture 6" descr="A hand holding a book&#10;&#10;Description automatically generated">
            <a:extLst>
              <a:ext uri="{FF2B5EF4-FFF2-40B4-BE49-F238E27FC236}">
                <a16:creationId xmlns:a16="http://schemas.microsoft.com/office/drawing/2014/main" id="{44E5D121-2FC3-B441-851C-88E32EC4DBC1}"/>
              </a:ext>
            </a:extLst>
          </p:cNvPr>
          <p:cNvPicPr>
            <a:picLocks noChangeAspect="1"/>
          </p:cNvPicPr>
          <p:nvPr/>
        </p:nvPicPr>
        <p:blipFill rotWithShape="1">
          <a:blip r:embed="rId4"/>
          <a:srcRect b="9796"/>
          <a:stretch/>
        </p:blipFill>
        <p:spPr>
          <a:xfrm>
            <a:off x="4527640" y="1445342"/>
            <a:ext cx="2930742" cy="3524864"/>
          </a:xfrm>
          <a:prstGeom prst="rect">
            <a:avLst/>
          </a:prstGeom>
          <a:ln w="38100">
            <a:solidFill>
              <a:schemeClr val="bg1"/>
            </a:solidFill>
          </a:ln>
        </p:spPr>
      </p:pic>
    </p:spTree>
    <p:extLst>
      <p:ext uri="{BB962C8B-B14F-4D97-AF65-F5344CB8AC3E}">
        <p14:creationId xmlns:p14="http://schemas.microsoft.com/office/powerpoint/2010/main" val="1708364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705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10013763"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LET’S USE OUR CREATIVITY TO MAKE FASHION BETTER FOR EVERYONE! </a:t>
            </a:r>
          </a:p>
        </p:txBody>
      </p:sp>
      <p:pic>
        <p:nvPicPr>
          <p:cNvPr id="4" name="Picture 3" descr="A close up of a logo&#10;&#10;Description automatically generated">
            <a:extLst>
              <a:ext uri="{FF2B5EF4-FFF2-40B4-BE49-F238E27FC236}">
                <a16:creationId xmlns:a16="http://schemas.microsoft.com/office/drawing/2014/main" id="{6E7880CE-C25C-FB4E-A114-844976F7BC1F}"/>
              </a:ext>
            </a:extLst>
          </p:cNvPr>
          <p:cNvPicPr>
            <a:picLocks noChangeAspect="1"/>
          </p:cNvPicPr>
          <p:nvPr/>
        </p:nvPicPr>
        <p:blipFill>
          <a:blip r:embed="rId3"/>
          <a:stretch>
            <a:fillRect/>
          </a:stretch>
        </p:blipFill>
        <p:spPr>
          <a:xfrm rot="601491">
            <a:off x="601880" y="3535831"/>
            <a:ext cx="1200150" cy="2184400"/>
          </a:xfrm>
          <a:prstGeom prst="rect">
            <a:avLst/>
          </a:prstGeom>
        </p:spPr>
      </p:pic>
      <p:sp>
        <p:nvSpPr>
          <p:cNvPr id="8" name="Rectangle 7">
            <a:extLst>
              <a:ext uri="{FF2B5EF4-FFF2-40B4-BE49-F238E27FC236}">
                <a16:creationId xmlns:a16="http://schemas.microsoft.com/office/drawing/2014/main" id="{09CDDB81-0CDC-144A-BD59-10AA98387BD3}"/>
              </a:ext>
            </a:extLst>
          </p:cNvPr>
          <p:cNvSpPr/>
          <p:nvPr/>
        </p:nvSpPr>
        <p:spPr>
          <a:xfrm>
            <a:off x="0" y="6102095"/>
            <a:ext cx="12192000" cy="7680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social media post&#10;&#10;Description automatically generated">
            <a:extLst>
              <a:ext uri="{FF2B5EF4-FFF2-40B4-BE49-F238E27FC236}">
                <a16:creationId xmlns:a16="http://schemas.microsoft.com/office/drawing/2014/main" id="{8D48D842-AC87-BA49-AE8D-D7A8C20C26EB}"/>
              </a:ext>
            </a:extLst>
          </p:cNvPr>
          <p:cNvPicPr>
            <a:picLocks noChangeAspect="1"/>
          </p:cNvPicPr>
          <p:nvPr/>
        </p:nvPicPr>
        <p:blipFill>
          <a:blip r:embed="rId4"/>
          <a:stretch>
            <a:fillRect/>
          </a:stretch>
        </p:blipFill>
        <p:spPr>
          <a:xfrm>
            <a:off x="10257282" y="5602986"/>
            <a:ext cx="1361694" cy="1361694"/>
          </a:xfrm>
          <a:prstGeom prst="rect">
            <a:avLst/>
          </a:prstGeom>
        </p:spPr>
      </p:pic>
      <p:sp>
        <p:nvSpPr>
          <p:cNvPr id="11" name="TextBox 10">
            <a:extLst>
              <a:ext uri="{FF2B5EF4-FFF2-40B4-BE49-F238E27FC236}">
                <a16:creationId xmlns:a16="http://schemas.microsoft.com/office/drawing/2014/main" id="{D3235723-B414-0C4D-9F41-51B6D1A284B4}"/>
              </a:ext>
            </a:extLst>
          </p:cNvPr>
          <p:cNvSpPr txBox="1"/>
          <p:nvPr/>
        </p:nvSpPr>
        <p:spPr>
          <a:xfrm>
            <a:off x="560832" y="6296025"/>
            <a:ext cx="5974080" cy="338554"/>
          </a:xfrm>
          <a:prstGeom prst="rect">
            <a:avLst/>
          </a:prstGeom>
          <a:noFill/>
        </p:spPr>
        <p:txBody>
          <a:bodyPr wrap="square" rtlCol="0">
            <a:spAutoFit/>
          </a:bodyPr>
          <a:lstStyle/>
          <a:p>
            <a:r>
              <a:rPr lang="en-US" sz="1600" b="1" dirty="0" err="1">
                <a:solidFill>
                  <a:schemeClr val="bg1"/>
                </a:solidFill>
                <a:latin typeface="Space Mono" panose="02000509040000020004" pitchFamily="49" charset="77"/>
              </a:rPr>
              <a:t>www.fashionrevolution.org</a:t>
            </a:r>
            <a:endParaRPr lang="en-US" sz="1600" b="1" dirty="0">
              <a:solidFill>
                <a:schemeClr val="bg1"/>
              </a:solidFill>
              <a:latin typeface="Space Mono" panose="02000509040000020004" pitchFamily="49" charset="77"/>
            </a:endParaRPr>
          </a:p>
        </p:txBody>
      </p:sp>
    </p:spTree>
    <p:extLst>
      <p:ext uri="{BB962C8B-B14F-4D97-AF65-F5344CB8AC3E}">
        <p14:creationId xmlns:p14="http://schemas.microsoft.com/office/powerpoint/2010/main" val="48857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9C3DB"/>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5811833"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WE ARE FASHION REVOLUTION</a:t>
            </a:r>
          </a:p>
        </p:txBody>
      </p:sp>
      <p:sp>
        <p:nvSpPr>
          <p:cNvPr id="9" name="TextBox 8">
            <a:extLst>
              <a:ext uri="{FF2B5EF4-FFF2-40B4-BE49-F238E27FC236}">
                <a16:creationId xmlns:a16="http://schemas.microsoft.com/office/drawing/2014/main" id="{122F4BF2-3B3A-F046-B2C6-7677B751072B}"/>
              </a:ext>
            </a:extLst>
          </p:cNvPr>
          <p:cNvSpPr txBox="1"/>
          <p:nvPr/>
        </p:nvSpPr>
        <p:spPr>
          <a:xfrm>
            <a:off x="560831" y="3230752"/>
            <a:ext cx="9441299" cy="830997"/>
          </a:xfrm>
          <a:prstGeom prst="rect">
            <a:avLst/>
          </a:prstGeom>
          <a:noFill/>
        </p:spPr>
        <p:txBody>
          <a:bodyPr wrap="square" rtlCol="0">
            <a:spAutoFit/>
          </a:bodyPr>
          <a:lstStyle/>
          <a:p>
            <a:r>
              <a:rPr lang="en-GB" sz="2400" dirty="0">
                <a:latin typeface="Kelson Sans" panose="02000500000000000000" pitchFamily="2" charset="77"/>
              </a:rPr>
              <a:t>We believe in a global fashion industry that conserves and restores the environment and values people over growth and profit.</a:t>
            </a:r>
          </a:p>
        </p:txBody>
      </p:sp>
      <p:pic>
        <p:nvPicPr>
          <p:cNvPr id="3" name="Picture 2" descr="A picture containing drawing, plate&#10;&#10;Description automatically generated">
            <a:extLst>
              <a:ext uri="{FF2B5EF4-FFF2-40B4-BE49-F238E27FC236}">
                <a16:creationId xmlns:a16="http://schemas.microsoft.com/office/drawing/2014/main" id="{4BF606B0-A987-8B43-A1D0-341A4EE85684}"/>
              </a:ext>
            </a:extLst>
          </p:cNvPr>
          <p:cNvPicPr>
            <a:picLocks noChangeAspect="1"/>
          </p:cNvPicPr>
          <p:nvPr/>
        </p:nvPicPr>
        <p:blipFill>
          <a:blip r:embed="rId3"/>
          <a:stretch>
            <a:fillRect/>
          </a:stretch>
        </p:blipFill>
        <p:spPr>
          <a:xfrm rot="20521286">
            <a:off x="663405" y="4306116"/>
            <a:ext cx="1515315" cy="1845423"/>
          </a:xfrm>
          <a:prstGeom prst="rect">
            <a:avLst/>
          </a:prstGeom>
        </p:spPr>
      </p:pic>
    </p:spTree>
    <p:extLst>
      <p:ext uri="{BB962C8B-B14F-4D97-AF65-F5344CB8AC3E}">
        <p14:creationId xmlns:p14="http://schemas.microsoft.com/office/powerpoint/2010/main" val="773871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ty&#10;&#10;Description automatically generated">
            <a:extLst>
              <a:ext uri="{FF2B5EF4-FFF2-40B4-BE49-F238E27FC236}">
                <a16:creationId xmlns:a16="http://schemas.microsoft.com/office/drawing/2014/main" id="{3A0763FC-F454-134D-B9E5-318761B3D5AE}"/>
              </a:ext>
            </a:extLst>
          </p:cNvPr>
          <p:cNvPicPr>
            <a:picLocks noChangeAspect="1"/>
          </p:cNvPicPr>
          <p:nvPr/>
        </p:nvPicPr>
        <p:blipFill rotWithShape="1">
          <a:blip r:embed="rId3"/>
          <a:srcRect t="6148"/>
          <a:stretch/>
        </p:blipFill>
        <p:spPr>
          <a:xfrm>
            <a:off x="0" y="0"/>
            <a:ext cx="12192000" cy="6858000"/>
          </a:xfrm>
          <a:prstGeom prst="rect">
            <a:avLst/>
          </a:prstGeom>
        </p:spPr>
      </p:pic>
    </p:spTree>
    <p:extLst>
      <p:ext uri="{BB962C8B-B14F-4D97-AF65-F5344CB8AC3E}">
        <p14:creationId xmlns:p14="http://schemas.microsoft.com/office/powerpoint/2010/main" val="427248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3B9"/>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E60912A-8005-684A-A100-1849B1795917}"/>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53D57A5-6CBD-E542-8822-29FABEFF9DE2}"/>
              </a:ext>
            </a:extLst>
          </p:cNvPr>
          <p:cNvSpPr txBox="1"/>
          <p:nvPr/>
        </p:nvSpPr>
        <p:spPr>
          <a:xfrm>
            <a:off x="560831" y="419558"/>
            <a:ext cx="7772008" cy="2631490"/>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WHAT ARE THE</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ISSUES IN THE </a:t>
            </a:r>
          </a:p>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FASHION INDUSTRY?</a:t>
            </a:r>
          </a:p>
        </p:txBody>
      </p:sp>
    </p:spTree>
    <p:extLst>
      <p:ext uri="{BB962C8B-B14F-4D97-AF65-F5344CB8AC3E}">
        <p14:creationId xmlns:p14="http://schemas.microsoft.com/office/powerpoint/2010/main" val="364275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A8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7772008" cy="938719"/>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CONSUMPTION</a:t>
            </a:r>
          </a:p>
        </p:txBody>
      </p:sp>
      <p:pic>
        <p:nvPicPr>
          <p:cNvPr id="3" name="Picture 2" descr="A picture containing drawing&#10;&#10;Description automatically generated">
            <a:extLst>
              <a:ext uri="{FF2B5EF4-FFF2-40B4-BE49-F238E27FC236}">
                <a16:creationId xmlns:a16="http://schemas.microsoft.com/office/drawing/2014/main" id="{D60DCE12-E9D3-0F4B-A1AB-C72F612B62B3}"/>
              </a:ext>
            </a:extLst>
          </p:cNvPr>
          <p:cNvPicPr>
            <a:picLocks noChangeAspect="1"/>
          </p:cNvPicPr>
          <p:nvPr/>
        </p:nvPicPr>
        <p:blipFill>
          <a:blip r:embed="rId3"/>
          <a:stretch>
            <a:fillRect/>
          </a:stretch>
        </p:blipFill>
        <p:spPr>
          <a:xfrm rot="20931250">
            <a:off x="3995011" y="1405667"/>
            <a:ext cx="3995200" cy="3362529"/>
          </a:xfrm>
          <a:prstGeom prst="rect">
            <a:avLst/>
          </a:prstGeom>
        </p:spPr>
      </p:pic>
      <p:sp>
        <p:nvSpPr>
          <p:cNvPr id="6" name="TextBox 5">
            <a:extLst>
              <a:ext uri="{FF2B5EF4-FFF2-40B4-BE49-F238E27FC236}">
                <a16:creationId xmlns:a16="http://schemas.microsoft.com/office/drawing/2014/main" id="{712709DF-92B0-D94C-A15D-575A9EC9B77A}"/>
              </a:ext>
            </a:extLst>
          </p:cNvPr>
          <p:cNvSpPr txBox="1"/>
          <p:nvPr/>
        </p:nvSpPr>
        <p:spPr>
          <a:xfrm>
            <a:off x="1375350" y="4744695"/>
            <a:ext cx="9441299" cy="1012457"/>
          </a:xfrm>
          <a:prstGeom prst="rect">
            <a:avLst/>
          </a:prstGeom>
          <a:noFill/>
        </p:spPr>
        <p:txBody>
          <a:bodyPr wrap="square" rtlCol="0">
            <a:spAutoFit/>
          </a:bodyPr>
          <a:lstStyle/>
          <a:p>
            <a:pPr algn="ctr">
              <a:lnSpc>
                <a:spcPts val="3660"/>
              </a:lnSpc>
            </a:pPr>
            <a:r>
              <a:rPr lang="en-GB" sz="2800" b="1" dirty="0">
                <a:latin typeface="Kelson Sans" panose="02000500000000000000" pitchFamily="2" charset="77"/>
              </a:rPr>
              <a:t>Current estimates suggest that 150 billion </a:t>
            </a:r>
          </a:p>
          <a:p>
            <a:pPr algn="ctr">
              <a:lnSpc>
                <a:spcPts val="3660"/>
              </a:lnSpc>
            </a:pPr>
            <a:r>
              <a:rPr lang="en-GB" sz="2800" b="1" dirty="0">
                <a:latin typeface="Kelson Sans" panose="02000500000000000000" pitchFamily="2" charset="77"/>
              </a:rPr>
              <a:t>new items of clothing are produced annually.</a:t>
            </a:r>
          </a:p>
        </p:txBody>
      </p:sp>
      <p:sp>
        <p:nvSpPr>
          <p:cNvPr id="8" name="TextBox 7">
            <a:extLst>
              <a:ext uri="{FF2B5EF4-FFF2-40B4-BE49-F238E27FC236}">
                <a16:creationId xmlns:a16="http://schemas.microsoft.com/office/drawing/2014/main" id="{E9E241F5-A8C6-3E4F-84E5-7CE6F8E3DA33}"/>
              </a:ext>
            </a:extLst>
          </p:cNvPr>
          <p:cNvSpPr txBox="1"/>
          <p:nvPr/>
        </p:nvSpPr>
        <p:spPr>
          <a:xfrm>
            <a:off x="560831" y="6255057"/>
            <a:ext cx="5974080" cy="307777"/>
          </a:xfrm>
          <a:prstGeom prst="rect">
            <a:avLst/>
          </a:prstGeom>
          <a:noFill/>
        </p:spPr>
        <p:txBody>
          <a:bodyPr wrap="square" rtlCol="0">
            <a:spAutoFit/>
          </a:bodyPr>
          <a:lstStyle/>
          <a:p>
            <a:r>
              <a:rPr lang="en-US" sz="1400" dirty="0">
                <a:latin typeface="Space Mono" panose="02000509040000020004" pitchFamily="49" charset="77"/>
              </a:rPr>
              <a:t>Source: Sustainable Apparel Materials, 2015.</a:t>
            </a:r>
            <a:endParaRPr lang="en-US" sz="1400" b="1" dirty="0">
              <a:latin typeface="Space Mono" panose="02000509040000020004" pitchFamily="49" charset="77"/>
            </a:endParaRPr>
          </a:p>
        </p:txBody>
      </p:sp>
    </p:spTree>
    <p:extLst>
      <p:ext uri="{BB962C8B-B14F-4D97-AF65-F5344CB8AC3E}">
        <p14:creationId xmlns:p14="http://schemas.microsoft.com/office/powerpoint/2010/main" val="247313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D6AC"/>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7772008" cy="938719"/>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COMPOSITION</a:t>
            </a:r>
          </a:p>
        </p:txBody>
      </p:sp>
      <p:sp>
        <p:nvSpPr>
          <p:cNvPr id="6" name="TextBox 5">
            <a:extLst>
              <a:ext uri="{FF2B5EF4-FFF2-40B4-BE49-F238E27FC236}">
                <a16:creationId xmlns:a16="http://schemas.microsoft.com/office/drawing/2014/main" id="{712709DF-92B0-D94C-A15D-575A9EC9B77A}"/>
              </a:ext>
            </a:extLst>
          </p:cNvPr>
          <p:cNvSpPr txBox="1"/>
          <p:nvPr/>
        </p:nvSpPr>
        <p:spPr>
          <a:xfrm>
            <a:off x="1375350" y="4744695"/>
            <a:ext cx="9441299" cy="1012457"/>
          </a:xfrm>
          <a:prstGeom prst="rect">
            <a:avLst/>
          </a:prstGeom>
          <a:noFill/>
        </p:spPr>
        <p:txBody>
          <a:bodyPr wrap="square" rtlCol="0">
            <a:spAutoFit/>
          </a:bodyPr>
          <a:lstStyle/>
          <a:p>
            <a:pPr algn="ctr">
              <a:lnSpc>
                <a:spcPts val="3660"/>
              </a:lnSpc>
            </a:pPr>
            <a:r>
              <a:rPr lang="en-GB" sz="2800" b="1" dirty="0">
                <a:latin typeface="Kelson Sans" panose="02000500000000000000" pitchFamily="2" charset="77"/>
              </a:rPr>
              <a:t>Producing plastic-based textiles uses approx.</a:t>
            </a:r>
          </a:p>
          <a:p>
            <a:pPr algn="ctr">
              <a:lnSpc>
                <a:spcPts val="3660"/>
              </a:lnSpc>
            </a:pPr>
            <a:r>
              <a:rPr lang="en-GB" sz="2800" b="1" dirty="0">
                <a:latin typeface="Kelson Sans" panose="02000500000000000000" pitchFamily="2" charset="77"/>
              </a:rPr>
              <a:t>342 million barrels of oil each year.</a:t>
            </a:r>
          </a:p>
        </p:txBody>
      </p:sp>
      <p:sp>
        <p:nvSpPr>
          <p:cNvPr id="8" name="TextBox 7">
            <a:extLst>
              <a:ext uri="{FF2B5EF4-FFF2-40B4-BE49-F238E27FC236}">
                <a16:creationId xmlns:a16="http://schemas.microsoft.com/office/drawing/2014/main" id="{E9E241F5-A8C6-3E4F-84E5-7CE6F8E3DA33}"/>
              </a:ext>
            </a:extLst>
          </p:cNvPr>
          <p:cNvSpPr txBox="1"/>
          <p:nvPr/>
        </p:nvSpPr>
        <p:spPr>
          <a:xfrm>
            <a:off x="560831" y="6255057"/>
            <a:ext cx="5974080" cy="307777"/>
          </a:xfrm>
          <a:prstGeom prst="rect">
            <a:avLst/>
          </a:prstGeom>
          <a:noFill/>
        </p:spPr>
        <p:txBody>
          <a:bodyPr wrap="square" rtlCol="0">
            <a:spAutoFit/>
          </a:bodyPr>
          <a:lstStyle/>
          <a:p>
            <a:r>
              <a:rPr lang="en-US" sz="1400" dirty="0">
                <a:latin typeface="Space Mono" panose="02000509040000020004" pitchFamily="49" charset="77"/>
              </a:rPr>
              <a:t>Source: Ellen MacArthur Foundation, 2017.</a:t>
            </a:r>
            <a:endParaRPr lang="en-US" sz="1400" b="1" dirty="0">
              <a:latin typeface="Space Mono" panose="02000509040000020004" pitchFamily="49" charset="77"/>
            </a:endParaRPr>
          </a:p>
        </p:txBody>
      </p:sp>
      <p:pic>
        <p:nvPicPr>
          <p:cNvPr id="4" name="Picture 3" descr="A picture containing clock&#10;&#10;Description automatically generated">
            <a:extLst>
              <a:ext uri="{FF2B5EF4-FFF2-40B4-BE49-F238E27FC236}">
                <a16:creationId xmlns:a16="http://schemas.microsoft.com/office/drawing/2014/main" id="{1DE4F696-D604-4047-BD30-2002F031458D}"/>
              </a:ext>
            </a:extLst>
          </p:cNvPr>
          <p:cNvPicPr>
            <a:picLocks noChangeAspect="1"/>
          </p:cNvPicPr>
          <p:nvPr/>
        </p:nvPicPr>
        <p:blipFill>
          <a:blip r:embed="rId3"/>
          <a:stretch>
            <a:fillRect/>
          </a:stretch>
        </p:blipFill>
        <p:spPr>
          <a:xfrm>
            <a:off x="4430898" y="1329145"/>
            <a:ext cx="3300705" cy="3562666"/>
          </a:xfrm>
          <a:prstGeom prst="rect">
            <a:avLst/>
          </a:prstGeom>
        </p:spPr>
      </p:pic>
    </p:spTree>
    <p:extLst>
      <p:ext uri="{BB962C8B-B14F-4D97-AF65-F5344CB8AC3E}">
        <p14:creationId xmlns:p14="http://schemas.microsoft.com/office/powerpoint/2010/main" val="2550482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BEE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7772008" cy="938719"/>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CONDITIONS</a:t>
            </a:r>
          </a:p>
        </p:txBody>
      </p:sp>
      <p:sp>
        <p:nvSpPr>
          <p:cNvPr id="6" name="TextBox 5">
            <a:extLst>
              <a:ext uri="{FF2B5EF4-FFF2-40B4-BE49-F238E27FC236}">
                <a16:creationId xmlns:a16="http://schemas.microsoft.com/office/drawing/2014/main" id="{712709DF-92B0-D94C-A15D-575A9EC9B77A}"/>
              </a:ext>
            </a:extLst>
          </p:cNvPr>
          <p:cNvSpPr txBox="1"/>
          <p:nvPr/>
        </p:nvSpPr>
        <p:spPr>
          <a:xfrm>
            <a:off x="1375350" y="4744695"/>
            <a:ext cx="9441299" cy="1012457"/>
          </a:xfrm>
          <a:prstGeom prst="rect">
            <a:avLst/>
          </a:prstGeom>
          <a:noFill/>
        </p:spPr>
        <p:txBody>
          <a:bodyPr wrap="square" rtlCol="0">
            <a:spAutoFit/>
          </a:bodyPr>
          <a:lstStyle/>
          <a:p>
            <a:pPr algn="ctr">
              <a:lnSpc>
                <a:spcPts val="3660"/>
              </a:lnSpc>
            </a:pPr>
            <a:r>
              <a:rPr lang="en-GB" sz="2800" b="1" dirty="0">
                <a:latin typeface="Kelson Sans" panose="02000500000000000000" pitchFamily="2" charset="77"/>
              </a:rPr>
              <a:t>77% of UK retailers believe there is a </a:t>
            </a:r>
          </a:p>
          <a:p>
            <a:pPr algn="ctr">
              <a:lnSpc>
                <a:spcPts val="3660"/>
              </a:lnSpc>
            </a:pPr>
            <a:r>
              <a:rPr lang="en-GB" sz="2800" b="1" dirty="0">
                <a:latin typeface="Kelson Sans" panose="02000500000000000000" pitchFamily="2" charset="77"/>
              </a:rPr>
              <a:t>likelihood of modern slavery in their supply chain.</a:t>
            </a:r>
          </a:p>
        </p:txBody>
      </p:sp>
      <p:sp>
        <p:nvSpPr>
          <p:cNvPr id="8" name="TextBox 7">
            <a:extLst>
              <a:ext uri="{FF2B5EF4-FFF2-40B4-BE49-F238E27FC236}">
                <a16:creationId xmlns:a16="http://schemas.microsoft.com/office/drawing/2014/main" id="{E9E241F5-A8C6-3E4F-84E5-7CE6F8E3DA33}"/>
              </a:ext>
            </a:extLst>
          </p:cNvPr>
          <p:cNvSpPr txBox="1"/>
          <p:nvPr/>
        </p:nvSpPr>
        <p:spPr>
          <a:xfrm>
            <a:off x="560830" y="6255057"/>
            <a:ext cx="6754369" cy="307777"/>
          </a:xfrm>
          <a:prstGeom prst="rect">
            <a:avLst/>
          </a:prstGeom>
          <a:noFill/>
        </p:spPr>
        <p:txBody>
          <a:bodyPr wrap="square" rtlCol="0">
            <a:spAutoFit/>
          </a:bodyPr>
          <a:lstStyle/>
          <a:p>
            <a:r>
              <a:rPr lang="en-US" sz="1400" dirty="0">
                <a:latin typeface="Space Mono" panose="02000509040000020004" pitchFamily="49" charset="77"/>
              </a:rPr>
              <a:t>Source: </a:t>
            </a:r>
            <a:r>
              <a:rPr lang="en-US" sz="1400" dirty="0" err="1">
                <a:latin typeface="Space Mono" panose="02000509040000020004" pitchFamily="49" charset="77"/>
              </a:rPr>
              <a:t>Hult</a:t>
            </a:r>
            <a:r>
              <a:rPr lang="en-US" sz="1400" dirty="0">
                <a:latin typeface="Space Mono" panose="02000509040000020004" pitchFamily="49" charset="77"/>
              </a:rPr>
              <a:t> Research &amp; Ethical Trading Initiative, 2016</a:t>
            </a:r>
            <a:endParaRPr lang="en-US" sz="1400" b="1" dirty="0">
              <a:latin typeface="Space Mono" panose="02000509040000020004" pitchFamily="49" charset="77"/>
            </a:endParaRPr>
          </a:p>
        </p:txBody>
      </p:sp>
      <p:pic>
        <p:nvPicPr>
          <p:cNvPr id="3" name="Picture 2" descr="A picture containing drawing&#10;&#10;Description automatically generated">
            <a:extLst>
              <a:ext uri="{FF2B5EF4-FFF2-40B4-BE49-F238E27FC236}">
                <a16:creationId xmlns:a16="http://schemas.microsoft.com/office/drawing/2014/main" id="{C266F2A0-15D8-5A49-BE19-8D3309DE602D}"/>
              </a:ext>
            </a:extLst>
          </p:cNvPr>
          <p:cNvPicPr>
            <a:picLocks noChangeAspect="1"/>
          </p:cNvPicPr>
          <p:nvPr/>
        </p:nvPicPr>
        <p:blipFill>
          <a:blip r:embed="rId3"/>
          <a:stretch>
            <a:fillRect/>
          </a:stretch>
        </p:blipFill>
        <p:spPr>
          <a:xfrm>
            <a:off x="4140199" y="1358277"/>
            <a:ext cx="3911600" cy="3632200"/>
          </a:xfrm>
          <a:prstGeom prst="rect">
            <a:avLst/>
          </a:prstGeom>
        </p:spPr>
      </p:pic>
    </p:spTree>
    <p:extLst>
      <p:ext uri="{BB962C8B-B14F-4D97-AF65-F5344CB8AC3E}">
        <p14:creationId xmlns:p14="http://schemas.microsoft.com/office/powerpoint/2010/main" val="1171955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FC3B"/>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3D57A5-6CBD-E542-8822-29FABEFF9DE2}"/>
              </a:ext>
            </a:extLst>
          </p:cNvPr>
          <p:cNvSpPr txBox="1"/>
          <p:nvPr/>
        </p:nvSpPr>
        <p:spPr>
          <a:xfrm>
            <a:off x="560831" y="419558"/>
            <a:ext cx="7772008" cy="938719"/>
          </a:xfrm>
          <a:prstGeom prst="rect">
            <a:avLst/>
          </a:prstGeom>
          <a:noFill/>
        </p:spPr>
        <p:txBody>
          <a:bodyPr wrap="square" rtlCol="0">
            <a:spAutoFit/>
          </a:bodyPr>
          <a:lstStyle/>
          <a:p>
            <a:r>
              <a:rPr lang="en-US" sz="5500" b="1" i="1" dirty="0">
                <a:latin typeface="Open Sans ExtraBold" panose="020B0606030504020204" pitchFamily="34" charset="0"/>
                <a:ea typeface="Open Sans ExtraBold" panose="020B0606030504020204" pitchFamily="34" charset="0"/>
                <a:cs typeface="Open Sans ExtraBold" panose="020B0606030504020204" pitchFamily="34" charset="0"/>
              </a:rPr>
              <a:t>COLLECTIVE ACTION</a:t>
            </a:r>
          </a:p>
        </p:txBody>
      </p:sp>
      <p:sp>
        <p:nvSpPr>
          <p:cNvPr id="6" name="TextBox 5">
            <a:extLst>
              <a:ext uri="{FF2B5EF4-FFF2-40B4-BE49-F238E27FC236}">
                <a16:creationId xmlns:a16="http://schemas.microsoft.com/office/drawing/2014/main" id="{712709DF-92B0-D94C-A15D-575A9EC9B77A}"/>
              </a:ext>
            </a:extLst>
          </p:cNvPr>
          <p:cNvSpPr txBox="1"/>
          <p:nvPr/>
        </p:nvSpPr>
        <p:spPr>
          <a:xfrm>
            <a:off x="1375350" y="4744695"/>
            <a:ext cx="9441299" cy="1012457"/>
          </a:xfrm>
          <a:prstGeom prst="rect">
            <a:avLst/>
          </a:prstGeom>
          <a:noFill/>
        </p:spPr>
        <p:txBody>
          <a:bodyPr wrap="square" rtlCol="0">
            <a:spAutoFit/>
          </a:bodyPr>
          <a:lstStyle/>
          <a:p>
            <a:pPr algn="ctr">
              <a:lnSpc>
                <a:spcPts val="3660"/>
              </a:lnSpc>
            </a:pPr>
            <a:r>
              <a:rPr lang="en-GB" sz="2800" b="1" dirty="0">
                <a:latin typeface="Kelson Sans" panose="02000500000000000000" pitchFamily="2" charset="77"/>
              </a:rPr>
              <a:t>Over 90% of workers in the global fashion industry have</a:t>
            </a:r>
          </a:p>
          <a:p>
            <a:pPr algn="ctr">
              <a:lnSpc>
                <a:spcPts val="3660"/>
              </a:lnSpc>
            </a:pPr>
            <a:r>
              <a:rPr lang="en-GB" sz="2800" b="1" dirty="0">
                <a:latin typeface="Kelson Sans" panose="02000500000000000000" pitchFamily="2" charset="77"/>
              </a:rPr>
              <a:t>no possibility to ask to change their wages or conditions.</a:t>
            </a:r>
          </a:p>
        </p:txBody>
      </p:sp>
      <p:sp>
        <p:nvSpPr>
          <p:cNvPr id="8" name="TextBox 7">
            <a:extLst>
              <a:ext uri="{FF2B5EF4-FFF2-40B4-BE49-F238E27FC236}">
                <a16:creationId xmlns:a16="http://schemas.microsoft.com/office/drawing/2014/main" id="{E9E241F5-A8C6-3E4F-84E5-7CE6F8E3DA33}"/>
              </a:ext>
            </a:extLst>
          </p:cNvPr>
          <p:cNvSpPr txBox="1"/>
          <p:nvPr/>
        </p:nvSpPr>
        <p:spPr>
          <a:xfrm>
            <a:off x="560830" y="6255057"/>
            <a:ext cx="6754369" cy="307777"/>
          </a:xfrm>
          <a:prstGeom prst="rect">
            <a:avLst/>
          </a:prstGeom>
          <a:noFill/>
        </p:spPr>
        <p:txBody>
          <a:bodyPr wrap="square" rtlCol="0">
            <a:spAutoFit/>
          </a:bodyPr>
          <a:lstStyle/>
          <a:p>
            <a:r>
              <a:rPr lang="en-US" sz="1400" dirty="0">
                <a:latin typeface="Space Mono" panose="02000509040000020004" pitchFamily="49" charset="77"/>
              </a:rPr>
              <a:t>Source: </a:t>
            </a:r>
            <a:r>
              <a:rPr lang="en-US" sz="1400" dirty="0" err="1">
                <a:latin typeface="Space Mono" panose="02000509040000020004" pitchFamily="49" charset="77"/>
              </a:rPr>
              <a:t>InudstriALL</a:t>
            </a:r>
            <a:endParaRPr lang="en-US" sz="1400" b="1" dirty="0">
              <a:latin typeface="Space Mono" panose="02000509040000020004" pitchFamily="49" charset="77"/>
            </a:endParaRPr>
          </a:p>
        </p:txBody>
      </p:sp>
      <p:pic>
        <p:nvPicPr>
          <p:cNvPr id="4" name="Picture 3" descr="A picture containing helmet&#10;&#10;Description automatically generated">
            <a:extLst>
              <a:ext uri="{FF2B5EF4-FFF2-40B4-BE49-F238E27FC236}">
                <a16:creationId xmlns:a16="http://schemas.microsoft.com/office/drawing/2014/main" id="{E9DB773E-86A8-7E45-B3C5-657087ECC100}"/>
              </a:ext>
            </a:extLst>
          </p:cNvPr>
          <p:cNvPicPr>
            <a:picLocks noChangeAspect="1"/>
          </p:cNvPicPr>
          <p:nvPr/>
        </p:nvPicPr>
        <p:blipFill>
          <a:blip r:embed="rId3"/>
          <a:stretch>
            <a:fillRect/>
          </a:stretch>
        </p:blipFill>
        <p:spPr>
          <a:xfrm>
            <a:off x="4252403" y="1397297"/>
            <a:ext cx="3687192" cy="3252704"/>
          </a:xfrm>
          <a:prstGeom prst="rect">
            <a:avLst/>
          </a:prstGeom>
        </p:spPr>
      </p:pic>
    </p:spTree>
    <p:extLst>
      <p:ext uri="{BB962C8B-B14F-4D97-AF65-F5344CB8AC3E}">
        <p14:creationId xmlns:p14="http://schemas.microsoft.com/office/powerpoint/2010/main" val="539633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F59443B-91A0-AB42-B7B9-946FB438F812}"/>
              </a:ext>
            </a:extLst>
          </p:cNvPr>
          <p:cNvPicPr>
            <a:picLocks noChangeAspect="1"/>
          </p:cNvPicPr>
          <p:nvPr/>
        </p:nvPicPr>
        <p:blipFill>
          <a:blip r:embed="rId2"/>
          <a:stretch>
            <a:fillRect/>
          </a:stretch>
        </p:blipFill>
        <p:spPr>
          <a:xfrm>
            <a:off x="0" y="0"/>
            <a:ext cx="12192000" cy="6858000"/>
          </a:xfrm>
          <a:prstGeom prst="rect">
            <a:avLst/>
          </a:prstGeom>
        </p:spPr>
      </p:pic>
      <p:sp>
        <p:nvSpPr>
          <p:cNvPr id="7" name="Content Placeholder 6">
            <a:extLst>
              <a:ext uri="{FF2B5EF4-FFF2-40B4-BE49-F238E27FC236}">
                <a16:creationId xmlns:a16="http://schemas.microsoft.com/office/drawing/2014/main" id="{6AD7CABD-A3D3-E246-AC25-3A51541D3C6E}"/>
              </a:ext>
            </a:extLst>
          </p:cNvPr>
          <p:cNvSpPr>
            <a:spLocks noGrp="1"/>
          </p:cNvSpPr>
          <p:nvPr>
            <p:ph idx="1"/>
          </p:nvPr>
        </p:nvSpPr>
        <p:spPr>
          <a:xfrm>
            <a:off x="838200" y="1253331"/>
            <a:ext cx="10515600" cy="4351338"/>
          </a:xfrm>
        </p:spPr>
        <p:txBody>
          <a:bodyPr>
            <a:normAutofit fontScale="92500" lnSpcReduction="20000"/>
          </a:bodyPr>
          <a:lstStyle/>
          <a:p>
            <a:pPr marL="0" indent="0" algn="ctr">
              <a:lnSpc>
                <a:spcPct val="150000"/>
              </a:lnSpc>
              <a:buNone/>
            </a:pPr>
            <a:r>
              <a:rPr lang="en-GB" sz="3200" b="1" spc="300" dirty="0">
                <a:latin typeface="Kelson Sans" panose="02000500000000000000" pitchFamily="2" charset="77"/>
              </a:rPr>
              <a:t>YOUR VOICE CAN</a:t>
            </a:r>
          </a:p>
          <a:p>
            <a:pPr marL="0" indent="0" algn="ctr">
              <a:lnSpc>
                <a:spcPct val="150000"/>
              </a:lnSpc>
              <a:buNone/>
            </a:pPr>
            <a:r>
              <a:rPr lang="en-GB" sz="3200" b="1" spc="300" dirty="0">
                <a:latin typeface="Kelson Sans" panose="02000500000000000000" pitchFamily="2" charset="77"/>
              </a:rPr>
              <a:t>CHANGE EVERYTHING</a:t>
            </a:r>
          </a:p>
          <a:p>
            <a:pPr marL="0" indent="0" algn="ctr">
              <a:lnSpc>
                <a:spcPct val="150000"/>
              </a:lnSpc>
              <a:buNone/>
            </a:pPr>
            <a:r>
              <a:rPr lang="en-GB" sz="3200" b="1" spc="300" dirty="0">
                <a:latin typeface="Kelson Sans" panose="02000500000000000000" pitchFamily="2" charset="77"/>
              </a:rPr>
              <a:t>__________</a:t>
            </a:r>
          </a:p>
          <a:p>
            <a:pPr marL="0" indent="0" algn="ctr">
              <a:lnSpc>
                <a:spcPct val="150000"/>
              </a:lnSpc>
              <a:buNone/>
            </a:pPr>
            <a:r>
              <a:rPr lang="en-GB" sz="3200" b="1" spc="300" dirty="0">
                <a:latin typeface="Kelson Sans" panose="02000500000000000000" pitchFamily="2" charset="77"/>
              </a:rPr>
              <a:t>ASK THE BRAND</a:t>
            </a:r>
          </a:p>
          <a:p>
            <a:pPr marL="0" indent="0" algn="ctr">
              <a:lnSpc>
                <a:spcPct val="150000"/>
              </a:lnSpc>
              <a:buNone/>
            </a:pPr>
            <a:r>
              <a:rPr lang="en-GB" sz="3200" b="1" spc="300" dirty="0">
                <a:latin typeface="Kelson Sans" panose="02000500000000000000" pitchFamily="2" charset="77"/>
              </a:rPr>
              <a:t>#WHOMADEMYCLOTHES?</a:t>
            </a:r>
          </a:p>
          <a:p>
            <a:pPr marL="0" indent="0" algn="ctr">
              <a:lnSpc>
                <a:spcPct val="150000"/>
              </a:lnSpc>
              <a:buNone/>
            </a:pPr>
            <a:r>
              <a:rPr lang="en-GB" sz="3200" b="1" spc="300" dirty="0">
                <a:latin typeface="Kelson Sans" panose="02000500000000000000" pitchFamily="2" charset="77"/>
              </a:rPr>
              <a:t>#WHATSINMYCLOTHES?</a:t>
            </a:r>
          </a:p>
          <a:p>
            <a:pPr marL="0" indent="0" algn="ctr">
              <a:lnSpc>
                <a:spcPct val="150000"/>
              </a:lnSpc>
              <a:buNone/>
            </a:pPr>
            <a:endParaRPr lang="en-US" sz="3200" b="1" spc="300" dirty="0">
              <a:latin typeface="Kelson Sans" panose="02000500000000000000" pitchFamily="2" charset="77"/>
            </a:endParaRPr>
          </a:p>
        </p:txBody>
      </p:sp>
      <p:pic>
        <p:nvPicPr>
          <p:cNvPr id="10" name="Picture 9" descr="A picture containing stool, table&#10;&#10;Description automatically generated">
            <a:extLst>
              <a:ext uri="{FF2B5EF4-FFF2-40B4-BE49-F238E27FC236}">
                <a16:creationId xmlns:a16="http://schemas.microsoft.com/office/drawing/2014/main" id="{6057ACA5-02EF-B442-BE2A-91B4820D187F}"/>
              </a:ext>
            </a:extLst>
          </p:cNvPr>
          <p:cNvPicPr>
            <a:picLocks noChangeAspect="1"/>
          </p:cNvPicPr>
          <p:nvPr/>
        </p:nvPicPr>
        <p:blipFill>
          <a:blip r:embed="rId3"/>
          <a:stretch>
            <a:fillRect/>
          </a:stretch>
        </p:blipFill>
        <p:spPr>
          <a:xfrm rot="270411">
            <a:off x="320741" y="234273"/>
            <a:ext cx="2860281" cy="2431590"/>
          </a:xfrm>
          <a:prstGeom prst="rect">
            <a:avLst/>
          </a:prstGeom>
        </p:spPr>
      </p:pic>
      <p:pic>
        <p:nvPicPr>
          <p:cNvPr id="12" name="Picture 11" descr="A close up of a sign&#10;&#10;Description automatically generated">
            <a:extLst>
              <a:ext uri="{FF2B5EF4-FFF2-40B4-BE49-F238E27FC236}">
                <a16:creationId xmlns:a16="http://schemas.microsoft.com/office/drawing/2014/main" id="{BEEB1116-A06B-C345-98C1-02603752E267}"/>
              </a:ext>
            </a:extLst>
          </p:cNvPr>
          <p:cNvPicPr>
            <a:picLocks noChangeAspect="1"/>
          </p:cNvPicPr>
          <p:nvPr/>
        </p:nvPicPr>
        <p:blipFill>
          <a:blip r:embed="rId4"/>
          <a:stretch>
            <a:fillRect/>
          </a:stretch>
        </p:blipFill>
        <p:spPr>
          <a:xfrm>
            <a:off x="9765481" y="4655596"/>
            <a:ext cx="1912784" cy="1898145"/>
          </a:xfrm>
          <a:prstGeom prst="rect">
            <a:avLst/>
          </a:prstGeom>
        </p:spPr>
      </p:pic>
    </p:spTree>
    <p:extLst>
      <p:ext uri="{BB962C8B-B14F-4D97-AF65-F5344CB8AC3E}">
        <p14:creationId xmlns:p14="http://schemas.microsoft.com/office/powerpoint/2010/main" val="1032288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1463</Words>
  <Application>Microsoft Macintosh PowerPoint</Application>
  <PresentationFormat>Widescreen</PresentationFormat>
  <Paragraphs>121</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Kelson Sans</vt:lpstr>
      <vt:lpstr>Open Sans ExtraBold</vt:lpstr>
      <vt:lpstr>Space Mono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Bronwyn Seier</dc:creator>
  <cp:lastModifiedBy>Bronwyn Seier</cp:lastModifiedBy>
  <cp:revision>15</cp:revision>
  <dcterms:created xsi:type="dcterms:W3CDTF">2020-03-12T17:04:55Z</dcterms:created>
  <dcterms:modified xsi:type="dcterms:W3CDTF">2020-03-13T09:45:03Z</dcterms:modified>
</cp:coreProperties>
</file>