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75" r:id="rId10"/>
    <p:sldId id="265" r:id="rId11"/>
    <p:sldId id="264"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3B9"/>
    <a:srgbClr val="FB7053"/>
    <a:srgbClr val="FFA800"/>
    <a:srgbClr val="59C3DB"/>
    <a:srgbClr val="AEBE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824"/>
  </p:normalViewPr>
  <p:slideViewPr>
    <p:cSldViewPr snapToGrid="0" snapToObjects="1">
      <p:cViewPr varScale="1">
        <p:scale>
          <a:sx n="87" d="100"/>
          <a:sy n="87" d="100"/>
        </p:scale>
        <p:origin x="100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F30466-F805-AB41-A0B6-F33C1281AB48}" type="datetimeFigureOut">
              <a:rPr lang="en-US" smtClean="0"/>
              <a:t>3/13/20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BEB191-A475-A44A-9501-6EB99573000E}" type="slidenum">
              <a:rPr lang="en-US" smtClean="0"/>
              <a:t>‹#›</a:t>
            </a:fld>
            <a:endParaRPr lang="en-US"/>
          </a:p>
        </p:txBody>
      </p:sp>
    </p:spTree>
    <p:extLst>
      <p:ext uri="{BB962C8B-B14F-4D97-AF65-F5344CB8AC3E}">
        <p14:creationId xmlns:p14="http://schemas.microsoft.com/office/powerpoint/2010/main" val="561722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Fashion Revolution is a movement which wants to make the clothing industry fairer for everyone involved.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This </a:t>
            </a:r>
            <a:r>
              <a:rPr lang="en-GB" dirty="0" err="1"/>
              <a:t>Powerpoint</a:t>
            </a:r>
            <a:r>
              <a:rPr lang="en-GB" dirty="0"/>
              <a:t> is an introduction to Fashion Revolution and its key messages for you to use in the classroom and is useful as a starting point for any other Fashion Revolution educational resources.  We have provided accompanying notes but feel free to adapt them to your own requirements.</a:t>
            </a:r>
          </a:p>
          <a:p>
            <a:endParaRPr lang="en-US" dirty="0"/>
          </a:p>
        </p:txBody>
      </p:sp>
      <p:sp>
        <p:nvSpPr>
          <p:cNvPr id="4" name="Slide Number Placeholder 3"/>
          <p:cNvSpPr>
            <a:spLocks noGrp="1"/>
          </p:cNvSpPr>
          <p:nvPr>
            <p:ph type="sldNum" sz="quarter" idx="5"/>
          </p:nvPr>
        </p:nvSpPr>
        <p:spPr/>
        <p:txBody>
          <a:bodyPr/>
          <a:lstStyle/>
          <a:p>
            <a:fld id="{89BEB191-A475-A44A-9501-6EB99573000E}" type="slidenum">
              <a:rPr lang="en-US" smtClean="0"/>
              <a:t>1</a:t>
            </a:fld>
            <a:endParaRPr lang="en-US"/>
          </a:p>
        </p:txBody>
      </p:sp>
    </p:spTree>
    <p:extLst>
      <p:ext uri="{BB962C8B-B14F-4D97-AF65-F5344CB8AC3E}">
        <p14:creationId xmlns:p14="http://schemas.microsoft.com/office/powerpoint/2010/main" val="1271487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dirty="0"/>
              <a:t>When we ask ‘Who Made My Clothes’, brands respond, and it makes the fashion industry better by giving a voice to the people who make our clothes.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4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sz="1400" dirty="0"/>
              <a:t>During Fashion Revolution Week 2019 more than 12,000 brands, garment workers, retailers and makers responded to the question #</a:t>
            </a:r>
            <a:r>
              <a:rPr lang="en-GB" sz="1400" dirty="0" err="1"/>
              <a:t>whomadeclothes</a:t>
            </a:r>
            <a:r>
              <a:rPr lang="en-GB" sz="1400" dirty="0"/>
              <a:t>.</a:t>
            </a:r>
          </a:p>
          <a:p>
            <a:pPr defTabSz="914400">
              <a:defRPr/>
            </a:pPr>
            <a:endParaRPr lang="en-GB" sz="1400" b="0"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9BEB191-A475-A44A-9501-6EB99573000E}" type="slidenum">
              <a:rPr lang="en-US" smtClean="0"/>
              <a:t>10</a:t>
            </a:fld>
            <a:endParaRPr lang="en-US"/>
          </a:p>
        </p:txBody>
      </p:sp>
    </p:spTree>
    <p:extLst>
      <p:ext uri="{BB962C8B-B14F-4D97-AF65-F5344CB8AC3E}">
        <p14:creationId xmlns:p14="http://schemas.microsoft.com/office/powerpoint/2010/main" val="3605931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Fashion Revolution Week is celebrated in schools and universities across the world </a:t>
            </a:r>
            <a:r>
              <a:rPr lang="en-GB" dirty="0" err="1"/>
              <a:t>from,primary</a:t>
            </a:r>
            <a:r>
              <a:rPr lang="en-GB" dirty="0"/>
              <a:t> school children right up to university level.  They share their activities on social media using the hashtag #</a:t>
            </a:r>
            <a:r>
              <a:rPr lang="en-GB" dirty="0" err="1"/>
              <a:t>whomademyclothes</a:t>
            </a:r>
            <a:r>
              <a:rPr lang="en-GB" dirty="0"/>
              <a:t>. (According to the policies of each individual establishment).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Some ways to take part: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Students can send a postcard to their policymaker: https://</a:t>
            </a:r>
            <a:r>
              <a:rPr lang="en-GB" dirty="0" err="1"/>
              <a:t>issuu.com</a:t>
            </a:r>
            <a:r>
              <a:rPr lang="en-GB" dirty="0"/>
              <a:t>/</a:t>
            </a:r>
            <a:r>
              <a:rPr lang="en-GB" dirty="0" err="1"/>
              <a:t>fashionrevolution</a:t>
            </a:r>
            <a:r>
              <a:rPr lang="en-GB" dirty="0"/>
              <a:t>/docs/fr_2020_postcard-template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Students can send an email to a brand: https://</a:t>
            </a:r>
            <a:r>
              <a:rPr lang="en-GB" dirty="0" err="1"/>
              <a:t>www.fashionrevolution.org</a:t>
            </a:r>
            <a:r>
              <a:rPr lang="en-GB" dirty="0"/>
              <a:t>/resources/free-downloads/ </a:t>
            </a:r>
          </a:p>
          <a:p>
            <a:endParaRPr lang="en-US" dirty="0"/>
          </a:p>
        </p:txBody>
      </p:sp>
      <p:sp>
        <p:nvSpPr>
          <p:cNvPr id="4" name="Slide Number Placeholder 3"/>
          <p:cNvSpPr>
            <a:spLocks noGrp="1"/>
          </p:cNvSpPr>
          <p:nvPr>
            <p:ph type="sldNum" sz="quarter" idx="5"/>
          </p:nvPr>
        </p:nvSpPr>
        <p:spPr/>
        <p:txBody>
          <a:bodyPr/>
          <a:lstStyle/>
          <a:p>
            <a:fld id="{89BEB191-A475-A44A-9501-6EB99573000E}" type="slidenum">
              <a:rPr lang="en-US" smtClean="0"/>
              <a:t>11</a:t>
            </a:fld>
            <a:endParaRPr lang="en-US"/>
          </a:p>
        </p:txBody>
      </p:sp>
    </p:spTree>
    <p:extLst>
      <p:ext uri="{BB962C8B-B14F-4D97-AF65-F5344CB8AC3E}">
        <p14:creationId xmlns:p14="http://schemas.microsoft.com/office/powerpoint/2010/main" val="3078290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0" baseline="0" dirty="0">
                <a:latin typeface="Arial" panose="020B0604020202020204" pitchFamily="34" charset="0"/>
                <a:cs typeface="Arial" panose="020B0604020202020204" pitchFamily="34" charset="0"/>
              </a:rPr>
              <a:t>Learn more at </a:t>
            </a:r>
            <a:r>
              <a:rPr lang="en-GB" sz="1400" b="0" baseline="0" dirty="0" err="1">
                <a:latin typeface="Arial" panose="020B0604020202020204" pitchFamily="34" charset="0"/>
                <a:cs typeface="Arial" panose="020B0604020202020204" pitchFamily="34" charset="0"/>
              </a:rPr>
              <a:t>www.fashionrevolution.org</a:t>
            </a:r>
            <a:endParaRPr lang="en-GB" sz="1400" b="0" baseline="0" dirty="0">
              <a:latin typeface="Arial" panose="020B0604020202020204" pitchFamily="34" charset="0"/>
              <a:cs typeface="Arial" panose="020B0604020202020204" pitchFamily="34" charset="0"/>
            </a:endParaRPr>
          </a:p>
          <a:p>
            <a:endParaRPr lang="en-GB" sz="1400" b="0"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9BEB191-A475-A44A-9501-6EB99573000E}" type="slidenum">
              <a:rPr lang="en-US" smtClean="0"/>
              <a:t>12</a:t>
            </a:fld>
            <a:endParaRPr lang="en-US"/>
          </a:p>
        </p:txBody>
      </p:sp>
    </p:spTree>
    <p:extLst>
      <p:ext uri="{BB962C8B-B14F-4D97-AF65-F5344CB8AC3E}">
        <p14:creationId xmlns:p14="http://schemas.microsoft.com/office/powerpoint/2010/main" val="3443777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core theme is asking the question ‘who made my clothes’ and helping us all to understand more about the lives of the people who make our clothes.</a:t>
            </a:r>
          </a:p>
          <a:p>
            <a:endParaRPr lang="en-US" dirty="0"/>
          </a:p>
        </p:txBody>
      </p:sp>
      <p:sp>
        <p:nvSpPr>
          <p:cNvPr id="4" name="Slide Number Placeholder 3"/>
          <p:cNvSpPr>
            <a:spLocks noGrp="1"/>
          </p:cNvSpPr>
          <p:nvPr>
            <p:ph type="sldNum" sz="quarter" idx="5"/>
          </p:nvPr>
        </p:nvSpPr>
        <p:spPr/>
        <p:txBody>
          <a:bodyPr/>
          <a:lstStyle/>
          <a:p>
            <a:fld id="{89BEB191-A475-A44A-9501-6EB99573000E}" type="slidenum">
              <a:rPr lang="en-US" smtClean="0"/>
              <a:t>2</a:t>
            </a:fld>
            <a:endParaRPr lang="en-US"/>
          </a:p>
        </p:txBody>
      </p:sp>
    </p:spTree>
    <p:extLst>
      <p:ext uri="{BB962C8B-B14F-4D97-AF65-F5344CB8AC3E}">
        <p14:creationId xmlns:p14="http://schemas.microsoft.com/office/powerpoint/2010/main" val="2179781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On 24 April 2013 a garment factory in the Rana Plaza complex in Bangladesh collapsed. There were five garment factories in Rana Plaza all manufacturing clothing for the western market.  The victims were mostly young women.</a:t>
            </a:r>
            <a:r>
              <a:rPr lang="en-GB" sz="1200" b="0" i="0" u="none" strike="noStrike" kern="1200" baseline="30000" dirty="0">
                <a:solidFill>
                  <a:schemeClr val="tx1"/>
                </a:solidFill>
                <a:ea typeface="+mn-ea"/>
                <a:cs typeface="+mn-cs"/>
              </a:rPr>
              <a:t> </a:t>
            </a:r>
          </a:p>
        </p:txBody>
      </p:sp>
      <p:sp>
        <p:nvSpPr>
          <p:cNvPr id="4" name="Slide Number Placeholder 3"/>
          <p:cNvSpPr>
            <a:spLocks noGrp="1"/>
          </p:cNvSpPr>
          <p:nvPr>
            <p:ph type="sldNum" sz="quarter" idx="5"/>
          </p:nvPr>
        </p:nvSpPr>
        <p:spPr/>
        <p:txBody>
          <a:bodyPr/>
          <a:lstStyle/>
          <a:p>
            <a:fld id="{89BEB191-A475-A44A-9501-6EB99573000E}" type="slidenum">
              <a:rPr lang="en-US" smtClean="0"/>
              <a:t>3</a:t>
            </a:fld>
            <a:endParaRPr lang="en-US"/>
          </a:p>
        </p:txBody>
      </p:sp>
    </p:spTree>
    <p:extLst>
      <p:ext uri="{BB962C8B-B14F-4D97-AF65-F5344CB8AC3E}">
        <p14:creationId xmlns:p14="http://schemas.microsoft.com/office/powerpoint/2010/main" val="885204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Since then people from all over the world have come together to use the power of fashion to change the world.  Fashion Revolution is now a global movement of people like you.</a:t>
            </a:r>
          </a:p>
        </p:txBody>
      </p:sp>
      <p:sp>
        <p:nvSpPr>
          <p:cNvPr id="4" name="Slide Number Placeholder 3"/>
          <p:cNvSpPr>
            <a:spLocks noGrp="1"/>
          </p:cNvSpPr>
          <p:nvPr>
            <p:ph type="sldNum" sz="quarter" idx="5"/>
          </p:nvPr>
        </p:nvSpPr>
        <p:spPr/>
        <p:txBody>
          <a:bodyPr/>
          <a:lstStyle/>
          <a:p>
            <a:fld id="{89BEB191-A475-A44A-9501-6EB99573000E}" type="slidenum">
              <a:rPr lang="en-US" smtClean="0"/>
              <a:t>4</a:t>
            </a:fld>
            <a:endParaRPr lang="en-US"/>
          </a:p>
        </p:txBody>
      </p:sp>
    </p:spTree>
    <p:extLst>
      <p:ext uri="{BB962C8B-B14F-4D97-AF65-F5344CB8AC3E}">
        <p14:creationId xmlns:p14="http://schemas.microsoft.com/office/powerpoint/2010/main" val="2529513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defRPr/>
            </a:pPr>
            <a:r>
              <a:rPr lang="en-GB" sz="1400" b="0" baseline="0" dirty="0">
                <a:latin typeface="Arial" panose="020B0604020202020204" pitchFamily="34" charset="0"/>
                <a:cs typeface="Arial" panose="020B0604020202020204" pitchFamily="34" charset="0"/>
              </a:rPr>
              <a:t>Fashion Revolution is a global movement that wants to change the way the fashion industry works. </a:t>
            </a:r>
          </a:p>
          <a:p>
            <a:pPr defTabSz="914400">
              <a:defRPr/>
            </a:pPr>
            <a:endParaRPr lang="en-GB" sz="1400" b="0" baseline="0" dirty="0">
              <a:latin typeface="Arial" panose="020B0604020202020204" pitchFamily="34" charset="0"/>
              <a:cs typeface="Arial" panose="020B0604020202020204" pitchFamily="34" charset="0"/>
            </a:endParaRPr>
          </a:p>
          <a:p>
            <a:pPr defTabSz="914400">
              <a:defRPr/>
            </a:pPr>
            <a:r>
              <a:rPr lang="en-GB" sz="1400" b="0" baseline="0" dirty="0">
                <a:latin typeface="Arial" panose="020B0604020202020204" pitchFamily="34" charset="0"/>
                <a:cs typeface="Arial" panose="020B0604020202020204" pitchFamily="34" charset="0"/>
              </a:rPr>
              <a:t>It invites designers, academics, writers, business leaders, policymakers, brands, retailers, marketers, producers, makers, workers and fashion lovers to be involved. </a:t>
            </a:r>
          </a:p>
          <a:p>
            <a:pPr defTabSz="914400">
              <a:defRPr/>
            </a:pPr>
            <a:endParaRPr lang="en-GB" sz="1400" b="0" baseline="0" dirty="0">
              <a:latin typeface="Arial" panose="020B0604020202020204" pitchFamily="34" charset="0"/>
              <a:cs typeface="Arial" panose="020B0604020202020204" pitchFamily="34" charset="0"/>
            </a:endParaRPr>
          </a:p>
          <a:p>
            <a:r>
              <a:rPr lang="en-GB" sz="1400" b="0" baseline="0" dirty="0">
                <a:latin typeface="Arial" panose="020B0604020202020204" pitchFamily="34" charset="0"/>
                <a:cs typeface="Arial" panose="020B0604020202020204" pitchFamily="34" charset="0"/>
              </a:rPr>
              <a:t>Fashion Revolution believes that positive change can happen if we all think differently about fashion and demand better. It campaigns for a cleaner, safer, fairer, more transparent and more accountable fashion and textiles industry. </a:t>
            </a:r>
          </a:p>
          <a:p>
            <a:endParaRPr lang="en-GB" sz="1400" b="0" baseline="0" dirty="0">
              <a:latin typeface="Arial" panose="020B0604020202020204" pitchFamily="34" charset="0"/>
              <a:cs typeface="Arial" panose="020B0604020202020204" pitchFamily="34" charset="0"/>
            </a:endParaRPr>
          </a:p>
          <a:p>
            <a:r>
              <a:rPr lang="en-GB" sz="1400" b="0" baseline="0" dirty="0">
                <a:latin typeface="Arial" panose="020B0604020202020204" pitchFamily="34" charset="0"/>
                <a:cs typeface="Arial" panose="020B0604020202020204" pitchFamily="34" charset="0"/>
              </a:rPr>
              <a:t>It wants fashion to become a force for good – an  industry that values people and planet over profit and growth.</a:t>
            </a:r>
          </a:p>
        </p:txBody>
      </p:sp>
      <p:sp>
        <p:nvSpPr>
          <p:cNvPr id="4" name="Slide Number Placeholder 3"/>
          <p:cNvSpPr>
            <a:spLocks noGrp="1"/>
          </p:cNvSpPr>
          <p:nvPr>
            <p:ph type="sldNum" sz="quarter" idx="5"/>
          </p:nvPr>
        </p:nvSpPr>
        <p:spPr/>
        <p:txBody>
          <a:bodyPr/>
          <a:lstStyle/>
          <a:p>
            <a:fld id="{89BEB191-A475-A44A-9501-6EB99573000E}" type="slidenum">
              <a:rPr lang="en-US" smtClean="0"/>
              <a:t>5</a:t>
            </a:fld>
            <a:endParaRPr lang="en-US"/>
          </a:p>
        </p:txBody>
      </p:sp>
    </p:spTree>
    <p:extLst>
      <p:ext uri="{BB962C8B-B14F-4D97-AF65-F5344CB8AC3E}">
        <p14:creationId xmlns:p14="http://schemas.microsoft.com/office/powerpoint/2010/main" val="568317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aseline="0" dirty="0">
                <a:latin typeface="Arial" panose="020B0604020202020204" pitchFamily="34" charset="0"/>
                <a:cs typeface="Arial" panose="020B0604020202020204" pitchFamily="34" charset="0"/>
              </a:rPr>
              <a:t>Millions of people work in the fashion industry. We believe the industry can and should work better for all of them. </a:t>
            </a:r>
          </a:p>
        </p:txBody>
      </p:sp>
      <p:sp>
        <p:nvSpPr>
          <p:cNvPr id="4" name="Slide Number Placeholder 3"/>
          <p:cNvSpPr>
            <a:spLocks noGrp="1"/>
          </p:cNvSpPr>
          <p:nvPr>
            <p:ph type="sldNum" sz="quarter" idx="5"/>
          </p:nvPr>
        </p:nvSpPr>
        <p:spPr/>
        <p:txBody>
          <a:bodyPr/>
          <a:lstStyle/>
          <a:p>
            <a:fld id="{89BEB191-A475-A44A-9501-6EB99573000E}" type="slidenum">
              <a:rPr lang="en-US" smtClean="0"/>
              <a:t>6</a:t>
            </a:fld>
            <a:endParaRPr lang="en-US"/>
          </a:p>
        </p:txBody>
      </p:sp>
    </p:spTree>
    <p:extLst>
      <p:ext uri="{BB962C8B-B14F-4D97-AF65-F5344CB8AC3E}">
        <p14:creationId xmlns:p14="http://schemas.microsoft.com/office/powerpoint/2010/main" val="1751962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fashion industry is broken. Human rights abuses and environmental degradation are endemic. What if your clothes are made in an exploitative way; how are you to know? </a:t>
            </a:r>
          </a:p>
          <a:p>
            <a:r>
              <a:rPr lang="en-US" sz="1400" dirty="0"/>
              <a:t> </a:t>
            </a:r>
          </a:p>
          <a:p>
            <a:r>
              <a:rPr lang="en-US" sz="1400" dirty="0"/>
              <a:t>A lot of brands don’t know who makes their clothes, so how are we supposed to make informed purchases? This needs to change. We need to know who makes our clothes and under what conditions. We need to be able to </a:t>
            </a:r>
            <a:r>
              <a:rPr lang="en-US" sz="1400" dirty="0" err="1"/>
              <a:t>scrutinise</a:t>
            </a:r>
            <a:r>
              <a:rPr lang="en-US" sz="1400" dirty="0"/>
              <a:t> what it is we’re paying for. </a:t>
            </a:r>
          </a:p>
          <a:p>
            <a:endParaRPr lang="en-GB" sz="1400" b="0"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9BEB191-A475-A44A-9501-6EB99573000E}" type="slidenum">
              <a:rPr lang="en-US" smtClean="0"/>
              <a:t>7</a:t>
            </a:fld>
            <a:endParaRPr lang="en-US"/>
          </a:p>
        </p:txBody>
      </p:sp>
    </p:spTree>
    <p:extLst>
      <p:ext uri="{BB962C8B-B14F-4D97-AF65-F5344CB8AC3E}">
        <p14:creationId xmlns:p14="http://schemas.microsoft.com/office/powerpoint/2010/main" val="3994822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environmental impact of our clothes can be reduced by: buying fewer clothes, washing our clothes less, and looking for </a:t>
            </a:r>
            <a:r>
              <a:rPr lang="en-US" sz="1400" dirty="0" err="1"/>
              <a:t>fibres</a:t>
            </a:r>
            <a:r>
              <a:rPr lang="en-US" sz="1400" dirty="0"/>
              <a:t> like organic cotton, and recycled </a:t>
            </a:r>
            <a:r>
              <a:rPr lang="en-US" sz="1400" dirty="0" err="1"/>
              <a:t>fibres</a:t>
            </a:r>
            <a:r>
              <a:rPr lang="en-US" sz="1400" dirty="0"/>
              <a:t>. Just like bottles and packaging, some of the clothes we wear can be recycled into new products. </a:t>
            </a:r>
          </a:p>
          <a:p>
            <a:endParaRPr lang="en-GB" sz="1400" b="0"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9BEB191-A475-A44A-9501-6EB99573000E}" type="slidenum">
              <a:rPr lang="en-US" smtClean="0"/>
              <a:t>8</a:t>
            </a:fld>
            <a:endParaRPr lang="en-US"/>
          </a:p>
        </p:txBody>
      </p:sp>
    </p:spTree>
    <p:extLst>
      <p:ext uri="{BB962C8B-B14F-4D97-AF65-F5344CB8AC3E}">
        <p14:creationId xmlns:p14="http://schemas.microsoft.com/office/powerpoint/2010/main" val="1936914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brands use a complicated network of suppliers to make their clothes. Instead of the brand employing makers, they pay money to factories who employ makers, which means the brands aren’t responsible for the health and safety of the workers. </a:t>
            </a:r>
          </a:p>
          <a:p>
            <a:endParaRPr lang="en-US" dirty="0"/>
          </a:p>
          <a:p>
            <a:r>
              <a:rPr lang="en-US" dirty="0"/>
              <a:t>When we ask brands, “Who Made My Clothes?”, it makes them publish the information of the suppliers they give money to, and this helps </a:t>
            </a:r>
            <a:r>
              <a:rPr lang="en-US" dirty="0" err="1"/>
              <a:t>organisations</a:t>
            </a:r>
            <a:r>
              <a:rPr lang="en-US" dirty="0"/>
              <a:t> like Fashion Revolution to monitor the wages, safety, and all human rights issues of the factories that makes clothes for big brands. </a:t>
            </a:r>
          </a:p>
          <a:p>
            <a:endParaRPr lang="en-US" dirty="0"/>
          </a:p>
          <a:p>
            <a:r>
              <a:rPr lang="en-US" dirty="0"/>
              <a:t>Our “Who Made My Clothes?” posters can be downloaded here: https://</a:t>
            </a:r>
            <a:r>
              <a:rPr lang="en-US" dirty="0" err="1"/>
              <a:t>drive.google.com</a:t>
            </a:r>
            <a:r>
              <a:rPr lang="en-US" dirty="0"/>
              <a:t>/drive/u/1/folders/102J6SiM2XVluZuU7hM33C33OaaZ_LRK5 </a:t>
            </a:r>
          </a:p>
        </p:txBody>
      </p:sp>
      <p:sp>
        <p:nvSpPr>
          <p:cNvPr id="4" name="Slide Number Placeholder 3"/>
          <p:cNvSpPr>
            <a:spLocks noGrp="1"/>
          </p:cNvSpPr>
          <p:nvPr>
            <p:ph type="sldNum" sz="quarter" idx="5"/>
          </p:nvPr>
        </p:nvSpPr>
        <p:spPr/>
        <p:txBody>
          <a:bodyPr/>
          <a:lstStyle/>
          <a:p>
            <a:fld id="{89BEB191-A475-A44A-9501-6EB99573000E}" type="slidenum">
              <a:rPr lang="en-US" smtClean="0"/>
              <a:t>9</a:t>
            </a:fld>
            <a:endParaRPr lang="en-US"/>
          </a:p>
        </p:txBody>
      </p:sp>
    </p:spTree>
    <p:extLst>
      <p:ext uri="{BB962C8B-B14F-4D97-AF65-F5344CB8AC3E}">
        <p14:creationId xmlns:p14="http://schemas.microsoft.com/office/powerpoint/2010/main" val="2992148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F2D09-C617-F647-B903-733C061D82D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F5DC84E-47E2-9340-ACF8-95A02973E8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3510864-D18E-3248-951C-77A2B624E352}"/>
              </a:ext>
            </a:extLst>
          </p:cNvPr>
          <p:cNvSpPr>
            <a:spLocks noGrp="1"/>
          </p:cNvSpPr>
          <p:nvPr>
            <p:ph type="dt" sz="half" idx="10"/>
          </p:nvPr>
        </p:nvSpPr>
        <p:spPr/>
        <p:txBody>
          <a:bodyPr/>
          <a:lstStyle/>
          <a:p>
            <a:fld id="{E85489BF-8A7A-7248-9DCB-69EDB5F9B5FA}" type="datetimeFigureOut">
              <a:rPr lang="en-US" smtClean="0"/>
              <a:t>3/13/20</a:t>
            </a:fld>
            <a:endParaRPr lang="en-US"/>
          </a:p>
        </p:txBody>
      </p:sp>
      <p:sp>
        <p:nvSpPr>
          <p:cNvPr id="5" name="Footer Placeholder 4">
            <a:extLst>
              <a:ext uri="{FF2B5EF4-FFF2-40B4-BE49-F238E27FC236}">
                <a16:creationId xmlns:a16="http://schemas.microsoft.com/office/drawing/2014/main" id="{B9F322C4-D95D-304E-8606-2DACA89EA9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861973-30FC-C047-979B-9C02ECCD988D}"/>
              </a:ext>
            </a:extLst>
          </p:cNvPr>
          <p:cNvSpPr>
            <a:spLocks noGrp="1"/>
          </p:cNvSpPr>
          <p:nvPr>
            <p:ph type="sldNum" sz="quarter" idx="12"/>
          </p:nvPr>
        </p:nvSpPr>
        <p:spPr/>
        <p:txBody>
          <a:bodyPr/>
          <a:lstStyle/>
          <a:p>
            <a:fld id="{6FAFA042-9A43-654B-AE86-5F99005AAC09}" type="slidenum">
              <a:rPr lang="en-US" smtClean="0"/>
              <a:t>‹#›</a:t>
            </a:fld>
            <a:endParaRPr lang="en-US"/>
          </a:p>
        </p:txBody>
      </p:sp>
    </p:spTree>
    <p:extLst>
      <p:ext uri="{BB962C8B-B14F-4D97-AF65-F5344CB8AC3E}">
        <p14:creationId xmlns:p14="http://schemas.microsoft.com/office/powerpoint/2010/main" val="3256753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712D5-099A-0B44-8AD0-2FCF86AEF04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96B7C34-81DE-A247-A955-D43997B112E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8B4DD0F-5751-7549-BC86-7DF86651989A}"/>
              </a:ext>
            </a:extLst>
          </p:cNvPr>
          <p:cNvSpPr>
            <a:spLocks noGrp="1"/>
          </p:cNvSpPr>
          <p:nvPr>
            <p:ph type="dt" sz="half" idx="10"/>
          </p:nvPr>
        </p:nvSpPr>
        <p:spPr/>
        <p:txBody>
          <a:bodyPr/>
          <a:lstStyle/>
          <a:p>
            <a:fld id="{E85489BF-8A7A-7248-9DCB-69EDB5F9B5FA}" type="datetimeFigureOut">
              <a:rPr lang="en-US" smtClean="0"/>
              <a:t>3/13/20</a:t>
            </a:fld>
            <a:endParaRPr lang="en-US"/>
          </a:p>
        </p:txBody>
      </p:sp>
      <p:sp>
        <p:nvSpPr>
          <p:cNvPr id="5" name="Footer Placeholder 4">
            <a:extLst>
              <a:ext uri="{FF2B5EF4-FFF2-40B4-BE49-F238E27FC236}">
                <a16:creationId xmlns:a16="http://schemas.microsoft.com/office/drawing/2014/main" id="{7B136109-1C79-474A-8BB4-8BBDEEFD61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09F19B-849C-2441-BFA0-2BD0C67069CE}"/>
              </a:ext>
            </a:extLst>
          </p:cNvPr>
          <p:cNvSpPr>
            <a:spLocks noGrp="1"/>
          </p:cNvSpPr>
          <p:nvPr>
            <p:ph type="sldNum" sz="quarter" idx="12"/>
          </p:nvPr>
        </p:nvSpPr>
        <p:spPr/>
        <p:txBody>
          <a:bodyPr/>
          <a:lstStyle/>
          <a:p>
            <a:fld id="{6FAFA042-9A43-654B-AE86-5F99005AAC09}" type="slidenum">
              <a:rPr lang="en-US" smtClean="0"/>
              <a:t>‹#›</a:t>
            </a:fld>
            <a:endParaRPr lang="en-US"/>
          </a:p>
        </p:txBody>
      </p:sp>
    </p:spTree>
    <p:extLst>
      <p:ext uri="{BB962C8B-B14F-4D97-AF65-F5344CB8AC3E}">
        <p14:creationId xmlns:p14="http://schemas.microsoft.com/office/powerpoint/2010/main" val="2661757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9A9A18-E4CF-C746-A0C7-2F573E34D45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12B077D-F818-DB40-B136-3C14160EB06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1E8138E-83A0-8D4D-9434-9C46AC1B4379}"/>
              </a:ext>
            </a:extLst>
          </p:cNvPr>
          <p:cNvSpPr>
            <a:spLocks noGrp="1"/>
          </p:cNvSpPr>
          <p:nvPr>
            <p:ph type="dt" sz="half" idx="10"/>
          </p:nvPr>
        </p:nvSpPr>
        <p:spPr/>
        <p:txBody>
          <a:bodyPr/>
          <a:lstStyle/>
          <a:p>
            <a:fld id="{E85489BF-8A7A-7248-9DCB-69EDB5F9B5FA}" type="datetimeFigureOut">
              <a:rPr lang="en-US" smtClean="0"/>
              <a:t>3/13/20</a:t>
            </a:fld>
            <a:endParaRPr lang="en-US"/>
          </a:p>
        </p:txBody>
      </p:sp>
      <p:sp>
        <p:nvSpPr>
          <p:cNvPr id="5" name="Footer Placeholder 4">
            <a:extLst>
              <a:ext uri="{FF2B5EF4-FFF2-40B4-BE49-F238E27FC236}">
                <a16:creationId xmlns:a16="http://schemas.microsoft.com/office/drawing/2014/main" id="{3E0B0176-74CE-284D-8304-2C8261CC39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A875CD-3A97-684A-94F3-A5B1A81E0008}"/>
              </a:ext>
            </a:extLst>
          </p:cNvPr>
          <p:cNvSpPr>
            <a:spLocks noGrp="1"/>
          </p:cNvSpPr>
          <p:nvPr>
            <p:ph type="sldNum" sz="quarter" idx="12"/>
          </p:nvPr>
        </p:nvSpPr>
        <p:spPr/>
        <p:txBody>
          <a:bodyPr/>
          <a:lstStyle/>
          <a:p>
            <a:fld id="{6FAFA042-9A43-654B-AE86-5F99005AAC09}" type="slidenum">
              <a:rPr lang="en-US" smtClean="0"/>
              <a:t>‹#›</a:t>
            </a:fld>
            <a:endParaRPr lang="en-US"/>
          </a:p>
        </p:txBody>
      </p:sp>
    </p:spTree>
    <p:extLst>
      <p:ext uri="{BB962C8B-B14F-4D97-AF65-F5344CB8AC3E}">
        <p14:creationId xmlns:p14="http://schemas.microsoft.com/office/powerpoint/2010/main" val="3404429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F6702-39BF-EC4D-9B78-DE8C3E323FD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BEB2198-F771-504C-84AE-8856D2CAD52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502FF2-9BC8-B446-82A9-28DDACF924E7}"/>
              </a:ext>
            </a:extLst>
          </p:cNvPr>
          <p:cNvSpPr>
            <a:spLocks noGrp="1"/>
          </p:cNvSpPr>
          <p:nvPr>
            <p:ph type="dt" sz="half" idx="10"/>
          </p:nvPr>
        </p:nvSpPr>
        <p:spPr/>
        <p:txBody>
          <a:bodyPr/>
          <a:lstStyle/>
          <a:p>
            <a:fld id="{E85489BF-8A7A-7248-9DCB-69EDB5F9B5FA}" type="datetimeFigureOut">
              <a:rPr lang="en-US" smtClean="0"/>
              <a:t>3/13/20</a:t>
            </a:fld>
            <a:endParaRPr lang="en-US"/>
          </a:p>
        </p:txBody>
      </p:sp>
      <p:sp>
        <p:nvSpPr>
          <p:cNvPr id="5" name="Footer Placeholder 4">
            <a:extLst>
              <a:ext uri="{FF2B5EF4-FFF2-40B4-BE49-F238E27FC236}">
                <a16:creationId xmlns:a16="http://schemas.microsoft.com/office/drawing/2014/main" id="{76DDE984-A575-014F-B11A-5E1418847C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308CC0-FBB7-F94C-8BE6-99EA596694C9}"/>
              </a:ext>
            </a:extLst>
          </p:cNvPr>
          <p:cNvSpPr>
            <a:spLocks noGrp="1"/>
          </p:cNvSpPr>
          <p:nvPr>
            <p:ph type="sldNum" sz="quarter" idx="12"/>
          </p:nvPr>
        </p:nvSpPr>
        <p:spPr/>
        <p:txBody>
          <a:bodyPr/>
          <a:lstStyle/>
          <a:p>
            <a:fld id="{6FAFA042-9A43-654B-AE86-5F99005AAC09}" type="slidenum">
              <a:rPr lang="en-US" smtClean="0"/>
              <a:t>‹#›</a:t>
            </a:fld>
            <a:endParaRPr lang="en-US"/>
          </a:p>
        </p:txBody>
      </p:sp>
    </p:spTree>
    <p:extLst>
      <p:ext uri="{BB962C8B-B14F-4D97-AF65-F5344CB8AC3E}">
        <p14:creationId xmlns:p14="http://schemas.microsoft.com/office/powerpoint/2010/main" val="2531284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36684-2D53-5F41-A4DC-19C6160895B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CAF9002-725C-1A4D-AD5F-EBAC93F10B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C4D349F-200D-6243-8EFA-57570755C93D}"/>
              </a:ext>
            </a:extLst>
          </p:cNvPr>
          <p:cNvSpPr>
            <a:spLocks noGrp="1"/>
          </p:cNvSpPr>
          <p:nvPr>
            <p:ph type="dt" sz="half" idx="10"/>
          </p:nvPr>
        </p:nvSpPr>
        <p:spPr/>
        <p:txBody>
          <a:bodyPr/>
          <a:lstStyle/>
          <a:p>
            <a:fld id="{E85489BF-8A7A-7248-9DCB-69EDB5F9B5FA}" type="datetimeFigureOut">
              <a:rPr lang="en-US" smtClean="0"/>
              <a:t>3/13/20</a:t>
            </a:fld>
            <a:endParaRPr lang="en-US"/>
          </a:p>
        </p:txBody>
      </p:sp>
      <p:sp>
        <p:nvSpPr>
          <p:cNvPr id="5" name="Footer Placeholder 4">
            <a:extLst>
              <a:ext uri="{FF2B5EF4-FFF2-40B4-BE49-F238E27FC236}">
                <a16:creationId xmlns:a16="http://schemas.microsoft.com/office/drawing/2014/main" id="{4120B2EA-A7F6-E94B-8072-6EAAFC092E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9484E-E3D5-E745-A950-1954DAB567BE}"/>
              </a:ext>
            </a:extLst>
          </p:cNvPr>
          <p:cNvSpPr>
            <a:spLocks noGrp="1"/>
          </p:cNvSpPr>
          <p:nvPr>
            <p:ph type="sldNum" sz="quarter" idx="12"/>
          </p:nvPr>
        </p:nvSpPr>
        <p:spPr/>
        <p:txBody>
          <a:bodyPr/>
          <a:lstStyle/>
          <a:p>
            <a:fld id="{6FAFA042-9A43-654B-AE86-5F99005AAC09}" type="slidenum">
              <a:rPr lang="en-US" smtClean="0"/>
              <a:t>‹#›</a:t>
            </a:fld>
            <a:endParaRPr lang="en-US"/>
          </a:p>
        </p:txBody>
      </p:sp>
    </p:spTree>
    <p:extLst>
      <p:ext uri="{BB962C8B-B14F-4D97-AF65-F5344CB8AC3E}">
        <p14:creationId xmlns:p14="http://schemas.microsoft.com/office/powerpoint/2010/main" val="339287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B5452-CE1D-A944-989F-08C24858B42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FB1BFE2-103C-2A4F-9746-65DAB437F7A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AB744B5-344B-9248-8669-C0A710B4B91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52A8746-D729-0D49-8101-C6490171D279}"/>
              </a:ext>
            </a:extLst>
          </p:cNvPr>
          <p:cNvSpPr>
            <a:spLocks noGrp="1"/>
          </p:cNvSpPr>
          <p:nvPr>
            <p:ph type="dt" sz="half" idx="10"/>
          </p:nvPr>
        </p:nvSpPr>
        <p:spPr/>
        <p:txBody>
          <a:bodyPr/>
          <a:lstStyle/>
          <a:p>
            <a:fld id="{E85489BF-8A7A-7248-9DCB-69EDB5F9B5FA}" type="datetimeFigureOut">
              <a:rPr lang="en-US" smtClean="0"/>
              <a:t>3/13/20</a:t>
            </a:fld>
            <a:endParaRPr lang="en-US"/>
          </a:p>
        </p:txBody>
      </p:sp>
      <p:sp>
        <p:nvSpPr>
          <p:cNvPr id="6" name="Footer Placeholder 5">
            <a:extLst>
              <a:ext uri="{FF2B5EF4-FFF2-40B4-BE49-F238E27FC236}">
                <a16:creationId xmlns:a16="http://schemas.microsoft.com/office/drawing/2014/main" id="{A0CDC4DD-79D6-064E-96F8-C8884E6FEF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99AB79-41AA-7C44-AAAF-FD11D1F706B3}"/>
              </a:ext>
            </a:extLst>
          </p:cNvPr>
          <p:cNvSpPr>
            <a:spLocks noGrp="1"/>
          </p:cNvSpPr>
          <p:nvPr>
            <p:ph type="sldNum" sz="quarter" idx="12"/>
          </p:nvPr>
        </p:nvSpPr>
        <p:spPr/>
        <p:txBody>
          <a:bodyPr/>
          <a:lstStyle/>
          <a:p>
            <a:fld id="{6FAFA042-9A43-654B-AE86-5F99005AAC09}" type="slidenum">
              <a:rPr lang="en-US" smtClean="0"/>
              <a:t>‹#›</a:t>
            </a:fld>
            <a:endParaRPr lang="en-US"/>
          </a:p>
        </p:txBody>
      </p:sp>
    </p:spTree>
    <p:extLst>
      <p:ext uri="{BB962C8B-B14F-4D97-AF65-F5344CB8AC3E}">
        <p14:creationId xmlns:p14="http://schemas.microsoft.com/office/powerpoint/2010/main" val="2543469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DEB26-3855-234F-9B99-9AE94899D51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02107BD-E73D-A845-9128-5C56349E73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0FB53EE-AAB0-FA42-AD74-3E9411B6424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7AF94F6-A81D-1948-9C2B-CA064B5D89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078370A-532B-9E41-B236-AD36699A971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C1261A0-ABD8-114E-863D-0E43DED601ED}"/>
              </a:ext>
            </a:extLst>
          </p:cNvPr>
          <p:cNvSpPr>
            <a:spLocks noGrp="1"/>
          </p:cNvSpPr>
          <p:nvPr>
            <p:ph type="dt" sz="half" idx="10"/>
          </p:nvPr>
        </p:nvSpPr>
        <p:spPr/>
        <p:txBody>
          <a:bodyPr/>
          <a:lstStyle/>
          <a:p>
            <a:fld id="{E85489BF-8A7A-7248-9DCB-69EDB5F9B5FA}" type="datetimeFigureOut">
              <a:rPr lang="en-US" smtClean="0"/>
              <a:t>3/13/20</a:t>
            </a:fld>
            <a:endParaRPr lang="en-US"/>
          </a:p>
        </p:txBody>
      </p:sp>
      <p:sp>
        <p:nvSpPr>
          <p:cNvPr id="8" name="Footer Placeholder 7">
            <a:extLst>
              <a:ext uri="{FF2B5EF4-FFF2-40B4-BE49-F238E27FC236}">
                <a16:creationId xmlns:a16="http://schemas.microsoft.com/office/drawing/2014/main" id="{435AC159-924D-BE40-B4D1-FB19ABE985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A2CFBA-93AC-8049-B7C7-1B07BAC8C22F}"/>
              </a:ext>
            </a:extLst>
          </p:cNvPr>
          <p:cNvSpPr>
            <a:spLocks noGrp="1"/>
          </p:cNvSpPr>
          <p:nvPr>
            <p:ph type="sldNum" sz="quarter" idx="12"/>
          </p:nvPr>
        </p:nvSpPr>
        <p:spPr/>
        <p:txBody>
          <a:bodyPr/>
          <a:lstStyle/>
          <a:p>
            <a:fld id="{6FAFA042-9A43-654B-AE86-5F99005AAC09}" type="slidenum">
              <a:rPr lang="en-US" smtClean="0"/>
              <a:t>‹#›</a:t>
            </a:fld>
            <a:endParaRPr lang="en-US"/>
          </a:p>
        </p:txBody>
      </p:sp>
    </p:spTree>
    <p:extLst>
      <p:ext uri="{BB962C8B-B14F-4D97-AF65-F5344CB8AC3E}">
        <p14:creationId xmlns:p14="http://schemas.microsoft.com/office/powerpoint/2010/main" val="3003481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3F2CA-6E3E-8C44-96C4-94C1B18FD76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2495321-B182-6148-B88E-7988B8FD8213}"/>
              </a:ext>
            </a:extLst>
          </p:cNvPr>
          <p:cNvSpPr>
            <a:spLocks noGrp="1"/>
          </p:cNvSpPr>
          <p:nvPr>
            <p:ph type="dt" sz="half" idx="10"/>
          </p:nvPr>
        </p:nvSpPr>
        <p:spPr/>
        <p:txBody>
          <a:bodyPr/>
          <a:lstStyle/>
          <a:p>
            <a:fld id="{E85489BF-8A7A-7248-9DCB-69EDB5F9B5FA}" type="datetimeFigureOut">
              <a:rPr lang="en-US" smtClean="0"/>
              <a:t>3/13/20</a:t>
            </a:fld>
            <a:endParaRPr lang="en-US"/>
          </a:p>
        </p:txBody>
      </p:sp>
      <p:sp>
        <p:nvSpPr>
          <p:cNvPr id="4" name="Footer Placeholder 3">
            <a:extLst>
              <a:ext uri="{FF2B5EF4-FFF2-40B4-BE49-F238E27FC236}">
                <a16:creationId xmlns:a16="http://schemas.microsoft.com/office/drawing/2014/main" id="{69753B45-4F58-0E43-8096-EE46254959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7A923D-0827-B041-9393-AE2546C50D84}"/>
              </a:ext>
            </a:extLst>
          </p:cNvPr>
          <p:cNvSpPr>
            <a:spLocks noGrp="1"/>
          </p:cNvSpPr>
          <p:nvPr>
            <p:ph type="sldNum" sz="quarter" idx="12"/>
          </p:nvPr>
        </p:nvSpPr>
        <p:spPr/>
        <p:txBody>
          <a:bodyPr/>
          <a:lstStyle/>
          <a:p>
            <a:fld id="{6FAFA042-9A43-654B-AE86-5F99005AAC09}" type="slidenum">
              <a:rPr lang="en-US" smtClean="0"/>
              <a:t>‹#›</a:t>
            </a:fld>
            <a:endParaRPr lang="en-US"/>
          </a:p>
        </p:txBody>
      </p:sp>
    </p:spTree>
    <p:extLst>
      <p:ext uri="{BB962C8B-B14F-4D97-AF65-F5344CB8AC3E}">
        <p14:creationId xmlns:p14="http://schemas.microsoft.com/office/powerpoint/2010/main" val="862164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C96066-5160-564E-96FC-1F17F0C883F7}"/>
              </a:ext>
            </a:extLst>
          </p:cNvPr>
          <p:cNvSpPr>
            <a:spLocks noGrp="1"/>
          </p:cNvSpPr>
          <p:nvPr>
            <p:ph type="dt" sz="half" idx="10"/>
          </p:nvPr>
        </p:nvSpPr>
        <p:spPr/>
        <p:txBody>
          <a:bodyPr/>
          <a:lstStyle/>
          <a:p>
            <a:fld id="{E85489BF-8A7A-7248-9DCB-69EDB5F9B5FA}" type="datetimeFigureOut">
              <a:rPr lang="en-US" smtClean="0"/>
              <a:t>3/13/20</a:t>
            </a:fld>
            <a:endParaRPr lang="en-US"/>
          </a:p>
        </p:txBody>
      </p:sp>
      <p:sp>
        <p:nvSpPr>
          <p:cNvPr id="3" name="Footer Placeholder 2">
            <a:extLst>
              <a:ext uri="{FF2B5EF4-FFF2-40B4-BE49-F238E27FC236}">
                <a16:creationId xmlns:a16="http://schemas.microsoft.com/office/drawing/2014/main" id="{22EDC39B-4152-3B45-BF51-61C673DB31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50E3AB-641F-FD49-A692-F6F47F22FD4B}"/>
              </a:ext>
            </a:extLst>
          </p:cNvPr>
          <p:cNvSpPr>
            <a:spLocks noGrp="1"/>
          </p:cNvSpPr>
          <p:nvPr>
            <p:ph type="sldNum" sz="quarter" idx="12"/>
          </p:nvPr>
        </p:nvSpPr>
        <p:spPr/>
        <p:txBody>
          <a:bodyPr/>
          <a:lstStyle/>
          <a:p>
            <a:fld id="{6FAFA042-9A43-654B-AE86-5F99005AAC09}" type="slidenum">
              <a:rPr lang="en-US" smtClean="0"/>
              <a:t>‹#›</a:t>
            </a:fld>
            <a:endParaRPr lang="en-US"/>
          </a:p>
        </p:txBody>
      </p:sp>
    </p:spTree>
    <p:extLst>
      <p:ext uri="{BB962C8B-B14F-4D97-AF65-F5344CB8AC3E}">
        <p14:creationId xmlns:p14="http://schemas.microsoft.com/office/powerpoint/2010/main" val="1856634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965B9-3BFA-8F45-A155-55D354A2D81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0700A96-BEB9-4946-BB3B-FBE4385C54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121CA60-6362-3D48-BF5F-355447A8B8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5B0CD47-D49A-9D42-B6DD-D4D338255E88}"/>
              </a:ext>
            </a:extLst>
          </p:cNvPr>
          <p:cNvSpPr>
            <a:spLocks noGrp="1"/>
          </p:cNvSpPr>
          <p:nvPr>
            <p:ph type="dt" sz="half" idx="10"/>
          </p:nvPr>
        </p:nvSpPr>
        <p:spPr/>
        <p:txBody>
          <a:bodyPr/>
          <a:lstStyle/>
          <a:p>
            <a:fld id="{E85489BF-8A7A-7248-9DCB-69EDB5F9B5FA}" type="datetimeFigureOut">
              <a:rPr lang="en-US" smtClean="0"/>
              <a:t>3/13/20</a:t>
            </a:fld>
            <a:endParaRPr lang="en-US"/>
          </a:p>
        </p:txBody>
      </p:sp>
      <p:sp>
        <p:nvSpPr>
          <p:cNvPr id="6" name="Footer Placeholder 5">
            <a:extLst>
              <a:ext uri="{FF2B5EF4-FFF2-40B4-BE49-F238E27FC236}">
                <a16:creationId xmlns:a16="http://schemas.microsoft.com/office/drawing/2014/main" id="{5BB06347-15BB-014E-A724-14234CE017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C7C1F1-DEA4-4543-807B-DCA46EBC0DCE}"/>
              </a:ext>
            </a:extLst>
          </p:cNvPr>
          <p:cNvSpPr>
            <a:spLocks noGrp="1"/>
          </p:cNvSpPr>
          <p:nvPr>
            <p:ph type="sldNum" sz="quarter" idx="12"/>
          </p:nvPr>
        </p:nvSpPr>
        <p:spPr/>
        <p:txBody>
          <a:bodyPr/>
          <a:lstStyle/>
          <a:p>
            <a:fld id="{6FAFA042-9A43-654B-AE86-5F99005AAC09}" type="slidenum">
              <a:rPr lang="en-US" smtClean="0"/>
              <a:t>‹#›</a:t>
            </a:fld>
            <a:endParaRPr lang="en-US"/>
          </a:p>
        </p:txBody>
      </p:sp>
    </p:spTree>
    <p:extLst>
      <p:ext uri="{BB962C8B-B14F-4D97-AF65-F5344CB8AC3E}">
        <p14:creationId xmlns:p14="http://schemas.microsoft.com/office/powerpoint/2010/main" val="4142509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D93AB-115F-5F41-8EBB-7117BF454FD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7E6D6ED-EE22-DE43-AB9C-1688385709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2C9619-C2BE-7B49-BE79-99A44BC1CF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F363FA1-6463-684C-AE19-AC6CF1C35F81}"/>
              </a:ext>
            </a:extLst>
          </p:cNvPr>
          <p:cNvSpPr>
            <a:spLocks noGrp="1"/>
          </p:cNvSpPr>
          <p:nvPr>
            <p:ph type="dt" sz="half" idx="10"/>
          </p:nvPr>
        </p:nvSpPr>
        <p:spPr/>
        <p:txBody>
          <a:bodyPr/>
          <a:lstStyle/>
          <a:p>
            <a:fld id="{E85489BF-8A7A-7248-9DCB-69EDB5F9B5FA}" type="datetimeFigureOut">
              <a:rPr lang="en-US" smtClean="0"/>
              <a:t>3/13/20</a:t>
            </a:fld>
            <a:endParaRPr lang="en-US"/>
          </a:p>
        </p:txBody>
      </p:sp>
      <p:sp>
        <p:nvSpPr>
          <p:cNvPr id="6" name="Footer Placeholder 5">
            <a:extLst>
              <a:ext uri="{FF2B5EF4-FFF2-40B4-BE49-F238E27FC236}">
                <a16:creationId xmlns:a16="http://schemas.microsoft.com/office/drawing/2014/main" id="{E9D92854-02A3-4C4C-A5F0-5EFF75F21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AE0307-2DA8-8F45-9668-A32A4218ED42}"/>
              </a:ext>
            </a:extLst>
          </p:cNvPr>
          <p:cNvSpPr>
            <a:spLocks noGrp="1"/>
          </p:cNvSpPr>
          <p:nvPr>
            <p:ph type="sldNum" sz="quarter" idx="12"/>
          </p:nvPr>
        </p:nvSpPr>
        <p:spPr/>
        <p:txBody>
          <a:bodyPr/>
          <a:lstStyle/>
          <a:p>
            <a:fld id="{6FAFA042-9A43-654B-AE86-5F99005AAC09}" type="slidenum">
              <a:rPr lang="en-US" smtClean="0"/>
              <a:t>‹#›</a:t>
            </a:fld>
            <a:endParaRPr lang="en-US"/>
          </a:p>
        </p:txBody>
      </p:sp>
    </p:spTree>
    <p:extLst>
      <p:ext uri="{BB962C8B-B14F-4D97-AF65-F5344CB8AC3E}">
        <p14:creationId xmlns:p14="http://schemas.microsoft.com/office/powerpoint/2010/main" val="2830253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46843F-16FD-6348-A732-6CC949B96B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B502121-148E-FD4E-9EAF-909918B8CB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C37984B-76E5-B64E-9646-C92DCA302D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5489BF-8A7A-7248-9DCB-69EDB5F9B5FA}" type="datetimeFigureOut">
              <a:rPr lang="en-US" smtClean="0"/>
              <a:t>3/13/20</a:t>
            </a:fld>
            <a:endParaRPr lang="en-US"/>
          </a:p>
        </p:txBody>
      </p:sp>
      <p:sp>
        <p:nvSpPr>
          <p:cNvPr id="5" name="Footer Placeholder 4">
            <a:extLst>
              <a:ext uri="{FF2B5EF4-FFF2-40B4-BE49-F238E27FC236}">
                <a16:creationId xmlns:a16="http://schemas.microsoft.com/office/drawing/2014/main" id="{A23DF8E6-A1F4-E649-844F-DB60287AF5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377218-E2CF-3948-B7C1-7306073DFE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AFA042-9A43-654B-AE86-5F99005AAC09}" type="slidenum">
              <a:rPr lang="en-US" smtClean="0"/>
              <a:t>‹#›</a:t>
            </a:fld>
            <a:endParaRPr lang="en-US"/>
          </a:p>
        </p:txBody>
      </p:sp>
    </p:spTree>
    <p:extLst>
      <p:ext uri="{BB962C8B-B14F-4D97-AF65-F5344CB8AC3E}">
        <p14:creationId xmlns:p14="http://schemas.microsoft.com/office/powerpoint/2010/main" val="1347854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blur&#10;&#10;Description automatically generated">
            <a:extLst>
              <a:ext uri="{FF2B5EF4-FFF2-40B4-BE49-F238E27FC236}">
                <a16:creationId xmlns:a16="http://schemas.microsoft.com/office/drawing/2014/main" id="{3ED238DD-13B5-1B44-9D40-E8E195553E53}"/>
              </a:ext>
            </a:extLst>
          </p:cNvPr>
          <p:cNvPicPr>
            <a:picLocks noChangeAspect="1"/>
          </p:cNvPicPr>
          <p:nvPr/>
        </p:nvPicPr>
        <p:blipFill rotWithShape="1">
          <a:blip r:embed="rId3"/>
          <a:srcRect b="15801"/>
          <a:stretch/>
        </p:blipFill>
        <p:spPr>
          <a:xfrm>
            <a:off x="-1" y="1"/>
            <a:ext cx="12192001" cy="6858000"/>
          </a:xfrm>
          <a:prstGeom prst="rect">
            <a:avLst/>
          </a:prstGeom>
        </p:spPr>
      </p:pic>
      <p:sp>
        <p:nvSpPr>
          <p:cNvPr id="6" name="Rectangle 5">
            <a:extLst>
              <a:ext uri="{FF2B5EF4-FFF2-40B4-BE49-F238E27FC236}">
                <a16:creationId xmlns:a16="http://schemas.microsoft.com/office/drawing/2014/main" id="{F33D3584-143C-BE44-9F90-C92E32B273F5}"/>
              </a:ext>
            </a:extLst>
          </p:cNvPr>
          <p:cNvSpPr/>
          <p:nvPr/>
        </p:nvSpPr>
        <p:spPr>
          <a:xfrm>
            <a:off x="0" y="6102095"/>
            <a:ext cx="12192000" cy="768096"/>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screenshot of a social media post&#10;&#10;Description automatically generated">
            <a:extLst>
              <a:ext uri="{FF2B5EF4-FFF2-40B4-BE49-F238E27FC236}">
                <a16:creationId xmlns:a16="http://schemas.microsoft.com/office/drawing/2014/main" id="{1DCF4116-4F12-AE4D-A49A-ED315E564A07}"/>
              </a:ext>
            </a:extLst>
          </p:cNvPr>
          <p:cNvPicPr>
            <a:picLocks noChangeAspect="1"/>
          </p:cNvPicPr>
          <p:nvPr/>
        </p:nvPicPr>
        <p:blipFill>
          <a:blip r:embed="rId4"/>
          <a:stretch>
            <a:fillRect/>
          </a:stretch>
        </p:blipFill>
        <p:spPr>
          <a:xfrm>
            <a:off x="10257282" y="5602986"/>
            <a:ext cx="1361694" cy="1361694"/>
          </a:xfrm>
          <a:prstGeom prst="rect">
            <a:avLst/>
          </a:prstGeom>
        </p:spPr>
      </p:pic>
      <p:sp>
        <p:nvSpPr>
          <p:cNvPr id="9" name="TextBox 8">
            <a:extLst>
              <a:ext uri="{FF2B5EF4-FFF2-40B4-BE49-F238E27FC236}">
                <a16:creationId xmlns:a16="http://schemas.microsoft.com/office/drawing/2014/main" id="{394E5140-66D8-5B48-B5CE-04BCADDD76F6}"/>
              </a:ext>
            </a:extLst>
          </p:cNvPr>
          <p:cNvSpPr txBox="1"/>
          <p:nvPr/>
        </p:nvSpPr>
        <p:spPr>
          <a:xfrm>
            <a:off x="560832" y="6296025"/>
            <a:ext cx="5974080" cy="338554"/>
          </a:xfrm>
          <a:prstGeom prst="rect">
            <a:avLst/>
          </a:prstGeom>
          <a:noFill/>
        </p:spPr>
        <p:txBody>
          <a:bodyPr wrap="square" rtlCol="0">
            <a:spAutoFit/>
          </a:bodyPr>
          <a:lstStyle/>
          <a:p>
            <a:r>
              <a:rPr lang="en-US" sz="1600" b="1" dirty="0" err="1">
                <a:solidFill>
                  <a:schemeClr val="bg1"/>
                </a:solidFill>
                <a:latin typeface="Space Mono" panose="02000509040000020004" pitchFamily="49" charset="77"/>
              </a:rPr>
              <a:t>www.fashionrevolution.org</a:t>
            </a:r>
            <a:endParaRPr lang="en-US" sz="1600" b="1" dirty="0">
              <a:solidFill>
                <a:schemeClr val="bg1"/>
              </a:solidFill>
              <a:latin typeface="Space Mono" panose="02000509040000020004" pitchFamily="49" charset="77"/>
            </a:endParaRPr>
          </a:p>
        </p:txBody>
      </p:sp>
      <p:sp>
        <p:nvSpPr>
          <p:cNvPr id="10" name="TextBox 9">
            <a:extLst>
              <a:ext uri="{FF2B5EF4-FFF2-40B4-BE49-F238E27FC236}">
                <a16:creationId xmlns:a16="http://schemas.microsoft.com/office/drawing/2014/main" id="{0194A1A0-C7B5-EC41-8694-9A6E2537B07A}"/>
              </a:ext>
            </a:extLst>
          </p:cNvPr>
          <p:cNvSpPr txBox="1"/>
          <p:nvPr/>
        </p:nvSpPr>
        <p:spPr>
          <a:xfrm>
            <a:off x="560832" y="419558"/>
            <a:ext cx="5632704" cy="2631490"/>
          </a:xfrm>
          <a:prstGeom prst="rect">
            <a:avLst/>
          </a:prstGeom>
          <a:noFill/>
        </p:spPr>
        <p:txBody>
          <a:bodyPr wrap="square" rtlCol="0">
            <a:spAutoFit/>
          </a:bodyPr>
          <a:lstStyle/>
          <a:p>
            <a:r>
              <a:rPr lang="en-US" sz="5500" b="1" i="1" dirty="0">
                <a:latin typeface="Open Sans ExtraBold" panose="020B0606030504020204" pitchFamily="34" charset="0"/>
                <a:ea typeface="Open Sans ExtraBold" panose="020B0606030504020204" pitchFamily="34" charset="0"/>
                <a:cs typeface="Open Sans ExtraBold" panose="020B0606030504020204" pitchFamily="34" charset="0"/>
              </a:rPr>
              <a:t>FASHION</a:t>
            </a:r>
          </a:p>
          <a:p>
            <a:r>
              <a:rPr lang="en-US" sz="5500" b="1" i="1" dirty="0">
                <a:latin typeface="Open Sans ExtraBold" panose="020B0606030504020204" pitchFamily="34" charset="0"/>
                <a:ea typeface="Open Sans ExtraBold" panose="020B0606030504020204" pitchFamily="34" charset="0"/>
                <a:cs typeface="Open Sans ExtraBold" panose="020B0606030504020204" pitchFamily="34" charset="0"/>
              </a:rPr>
              <a:t>REVOLUTION</a:t>
            </a:r>
          </a:p>
          <a:p>
            <a:r>
              <a:rPr lang="en-US" sz="5500" b="1" i="1" dirty="0">
                <a:latin typeface="Open Sans ExtraBold" panose="020B0606030504020204" pitchFamily="34" charset="0"/>
                <a:ea typeface="Open Sans ExtraBold" panose="020B0606030504020204" pitchFamily="34" charset="0"/>
                <a:cs typeface="Open Sans ExtraBold" panose="020B0606030504020204" pitchFamily="34" charset="0"/>
              </a:rPr>
              <a:t>WEEK</a:t>
            </a:r>
          </a:p>
        </p:txBody>
      </p:sp>
      <p:sp>
        <p:nvSpPr>
          <p:cNvPr id="11" name="TextBox 10">
            <a:extLst>
              <a:ext uri="{FF2B5EF4-FFF2-40B4-BE49-F238E27FC236}">
                <a16:creationId xmlns:a16="http://schemas.microsoft.com/office/drawing/2014/main" id="{129E5386-7522-1442-BF25-60E597BDC777}"/>
              </a:ext>
            </a:extLst>
          </p:cNvPr>
          <p:cNvSpPr txBox="1"/>
          <p:nvPr/>
        </p:nvSpPr>
        <p:spPr>
          <a:xfrm>
            <a:off x="560832" y="3075701"/>
            <a:ext cx="5974080" cy="2308324"/>
          </a:xfrm>
          <a:prstGeom prst="rect">
            <a:avLst/>
          </a:prstGeom>
          <a:noFill/>
        </p:spPr>
        <p:txBody>
          <a:bodyPr wrap="square" rtlCol="0">
            <a:spAutoFit/>
          </a:bodyPr>
          <a:lstStyle/>
          <a:p>
            <a:r>
              <a:rPr lang="en-US" sz="1600" dirty="0">
                <a:latin typeface="Space Mono" panose="02000509040000020004" pitchFamily="49" charset="77"/>
              </a:rPr>
              <a:t>20-26 April 2020</a:t>
            </a:r>
          </a:p>
          <a:p>
            <a:endParaRPr lang="en-US" sz="1600" dirty="0">
              <a:latin typeface="Space Mono" panose="02000509040000020004" pitchFamily="49" charset="77"/>
            </a:endParaRPr>
          </a:p>
          <a:p>
            <a:r>
              <a:rPr lang="en-US" sz="1600" dirty="0">
                <a:latin typeface="Space Mono" panose="02000509040000020004" pitchFamily="49" charset="77"/>
              </a:rPr>
              <a:t>- </a:t>
            </a:r>
          </a:p>
          <a:p>
            <a:endParaRPr lang="en-US" sz="1600" dirty="0">
              <a:latin typeface="Space Mono" panose="02000509040000020004" pitchFamily="49" charset="77"/>
            </a:endParaRPr>
          </a:p>
          <a:p>
            <a:r>
              <a:rPr lang="en-US" sz="1600" dirty="0">
                <a:latin typeface="Space Mono" panose="02000509040000020004" pitchFamily="49" charset="77"/>
              </a:rPr>
              <a:t>Use your voice.</a:t>
            </a:r>
          </a:p>
          <a:p>
            <a:endParaRPr lang="en-US" sz="1600" dirty="0">
              <a:latin typeface="Space Mono" panose="02000509040000020004" pitchFamily="49" charset="77"/>
            </a:endParaRPr>
          </a:p>
          <a:p>
            <a:r>
              <a:rPr lang="en-US" sz="1600" dirty="0">
                <a:latin typeface="Space Mono" panose="02000509040000020004" pitchFamily="49" charset="77"/>
              </a:rPr>
              <a:t>Ask brands</a:t>
            </a:r>
          </a:p>
          <a:p>
            <a:endParaRPr lang="en-US" sz="1600" dirty="0">
              <a:latin typeface="Space Mono" panose="02000509040000020004" pitchFamily="49" charset="77"/>
            </a:endParaRPr>
          </a:p>
          <a:p>
            <a:r>
              <a:rPr lang="en-US" sz="1600" b="1" dirty="0">
                <a:latin typeface="Space Mono" panose="02000509040000020004" pitchFamily="49" charset="77"/>
              </a:rPr>
              <a:t>#</a:t>
            </a:r>
            <a:r>
              <a:rPr lang="en-US" sz="1600" b="1" dirty="0" err="1">
                <a:latin typeface="Space Mono" panose="02000509040000020004" pitchFamily="49" charset="77"/>
              </a:rPr>
              <a:t>WhoMadeMyClothes</a:t>
            </a:r>
            <a:r>
              <a:rPr lang="en-US" sz="1600" b="1" dirty="0">
                <a:latin typeface="Space Mono" panose="02000509040000020004" pitchFamily="49" charset="77"/>
              </a:rPr>
              <a:t>?</a:t>
            </a:r>
          </a:p>
        </p:txBody>
      </p:sp>
    </p:spTree>
    <p:extLst>
      <p:ext uri="{BB962C8B-B14F-4D97-AF65-F5344CB8AC3E}">
        <p14:creationId xmlns:p14="http://schemas.microsoft.com/office/powerpoint/2010/main" val="720680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EBEE7"/>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3D57A5-6CBD-E542-8822-29FABEFF9DE2}"/>
              </a:ext>
            </a:extLst>
          </p:cNvPr>
          <p:cNvSpPr txBox="1"/>
          <p:nvPr/>
        </p:nvSpPr>
        <p:spPr>
          <a:xfrm>
            <a:off x="560831" y="419558"/>
            <a:ext cx="9187853" cy="2631490"/>
          </a:xfrm>
          <a:prstGeom prst="rect">
            <a:avLst/>
          </a:prstGeom>
          <a:noFill/>
        </p:spPr>
        <p:txBody>
          <a:bodyPr wrap="square" rtlCol="0">
            <a:spAutoFit/>
          </a:bodyPr>
          <a:lstStyle/>
          <a:p>
            <a:r>
              <a:rPr lang="en-US" sz="5500" b="1" i="1" dirty="0">
                <a:latin typeface="Open Sans ExtraBold" panose="020B0606030504020204" pitchFamily="34" charset="0"/>
                <a:ea typeface="Open Sans ExtraBold" panose="020B0606030504020204" pitchFamily="34" charset="0"/>
                <a:cs typeface="Open Sans ExtraBold" panose="020B0606030504020204" pitchFamily="34" charset="0"/>
              </a:rPr>
              <a:t>WHEN WE ASK</a:t>
            </a:r>
          </a:p>
          <a:p>
            <a:r>
              <a:rPr lang="en-US" sz="5500" b="1" i="1" dirty="0">
                <a:latin typeface="Open Sans ExtraBold" panose="020B0606030504020204" pitchFamily="34" charset="0"/>
                <a:ea typeface="Open Sans ExtraBold" panose="020B0606030504020204" pitchFamily="34" charset="0"/>
                <a:cs typeface="Open Sans ExtraBold" panose="020B0606030504020204" pitchFamily="34" charset="0"/>
              </a:rPr>
              <a:t>#WHOMADEMYCLOTHES?</a:t>
            </a:r>
          </a:p>
          <a:p>
            <a:r>
              <a:rPr lang="en-US" sz="5500" b="1" i="1" dirty="0">
                <a:latin typeface="Open Sans ExtraBold" panose="020B0606030504020204" pitchFamily="34" charset="0"/>
                <a:ea typeface="Open Sans ExtraBold" panose="020B0606030504020204" pitchFamily="34" charset="0"/>
                <a:cs typeface="Open Sans ExtraBold" panose="020B0606030504020204" pitchFamily="34" charset="0"/>
              </a:rPr>
              <a:t>BRANDS RESPOND</a:t>
            </a:r>
          </a:p>
        </p:txBody>
      </p:sp>
      <p:pic>
        <p:nvPicPr>
          <p:cNvPr id="4" name="Picture 3" descr="A person sitting at a table&#10;&#10;Description automatically generated">
            <a:extLst>
              <a:ext uri="{FF2B5EF4-FFF2-40B4-BE49-F238E27FC236}">
                <a16:creationId xmlns:a16="http://schemas.microsoft.com/office/drawing/2014/main" id="{EEBDD06B-55C3-C440-8DC0-EBB84310BEBD}"/>
              </a:ext>
            </a:extLst>
          </p:cNvPr>
          <p:cNvPicPr>
            <a:picLocks noChangeAspect="1"/>
          </p:cNvPicPr>
          <p:nvPr/>
        </p:nvPicPr>
        <p:blipFill>
          <a:blip r:embed="rId3"/>
          <a:stretch>
            <a:fillRect/>
          </a:stretch>
        </p:blipFill>
        <p:spPr>
          <a:xfrm>
            <a:off x="5304043" y="3266266"/>
            <a:ext cx="3368006" cy="3591734"/>
          </a:xfrm>
          <a:prstGeom prst="rect">
            <a:avLst/>
          </a:prstGeom>
        </p:spPr>
      </p:pic>
      <p:pic>
        <p:nvPicPr>
          <p:cNvPr id="6" name="Picture 5" descr="A group of people posing for a photo&#10;&#10;Description automatically generated">
            <a:extLst>
              <a:ext uri="{FF2B5EF4-FFF2-40B4-BE49-F238E27FC236}">
                <a16:creationId xmlns:a16="http://schemas.microsoft.com/office/drawing/2014/main" id="{614B2CD7-8AD0-0B48-89EB-B20FD9FC3233}"/>
              </a:ext>
            </a:extLst>
          </p:cNvPr>
          <p:cNvPicPr>
            <a:picLocks noChangeAspect="1"/>
          </p:cNvPicPr>
          <p:nvPr/>
        </p:nvPicPr>
        <p:blipFill>
          <a:blip r:embed="rId4"/>
          <a:stretch>
            <a:fillRect/>
          </a:stretch>
        </p:blipFill>
        <p:spPr>
          <a:xfrm>
            <a:off x="8642554" y="2421193"/>
            <a:ext cx="3549446" cy="4436807"/>
          </a:xfrm>
          <a:prstGeom prst="rect">
            <a:avLst/>
          </a:prstGeom>
        </p:spPr>
      </p:pic>
      <p:pic>
        <p:nvPicPr>
          <p:cNvPr id="10" name="Picture 9" descr="A picture containing person, table, sitting, reading&#10;&#10;Description automatically generated">
            <a:extLst>
              <a:ext uri="{FF2B5EF4-FFF2-40B4-BE49-F238E27FC236}">
                <a16:creationId xmlns:a16="http://schemas.microsoft.com/office/drawing/2014/main" id="{51F365B3-86E8-AE4E-B0C8-6A94654D7CAC}"/>
              </a:ext>
            </a:extLst>
          </p:cNvPr>
          <p:cNvPicPr>
            <a:picLocks noChangeAspect="1"/>
          </p:cNvPicPr>
          <p:nvPr/>
        </p:nvPicPr>
        <p:blipFill>
          <a:blip r:embed="rId5"/>
          <a:stretch>
            <a:fillRect/>
          </a:stretch>
        </p:blipFill>
        <p:spPr>
          <a:xfrm>
            <a:off x="-4915" y="-280217"/>
            <a:ext cx="3736769" cy="3736769"/>
          </a:xfrm>
          <a:prstGeom prst="rect">
            <a:avLst/>
          </a:prstGeom>
        </p:spPr>
      </p:pic>
      <p:pic>
        <p:nvPicPr>
          <p:cNvPr id="12" name="Picture 11" descr="A group of people holding a sign posing for the camera&#10;&#10;Description automatically generated">
            <a:extLst>
              <a:ext uri="{FF2B5EF4-FFF2-40B4-BE49-F238E27FC236}">
                <a16:creationId xmlns:a16="http://schemas.microsoft.com/office/drawing/2014/main" id="{1B05A963-EBBF-0143-9174-B97352D90B9D}"/>
              </a:ext>
            </a:extLst>
          </p:cNvPr>
          <p:cNvPicPr>
            <a:picLocks noChangeAspect="1"/>
          </p:cNvPicPr>
          <p:nvPr/>
        </p:nvPicPr>
        <p:blipFill>
          <a:blip r:embed="rId6"/>
          <a:stretch>
            <a:fillRect/>
          </a:stretch>
        </p:blipFill>
        <p:spPr>
          <a:xfrm>
            <a:off x="8642554" y="0"/>
            <a:ext cx="3549445" cy="2535318"/>
          </a:xfrm>
          <a:prstGeom prst="rect">
            <a:avLst/>
          </a:prstGeom>
        </p:spPr>
      </p:pic>
      <p:pic>
        <p:nvPicPr>
          <p:cNvPr id="14" name="Picture 13" descr="A group of people posing for the camera&#10;&#10;Description automatically generated">
            <a:extLst>
              <a:ext uri="{FF2B5EF4-FFF2-40B4-BE49-F238E27FC236}">
                <a16:creationId xmlns:a16="http://schemas.microsoft.com/office/drawing/2014/main" id="{3BCDE752-FA29-A743-ABD3-BDBF4B4B9D96}"/>
              </a:ext>
            </a:extLst>
          </p:cNvPr>
          <p:cNvPicPr>
            <a:picLocks noChangeAspect="1"/>
          </p:cNvPicPr>
          <p:nvPr/>
        </p:nvPicPr>
        <p:blipFill>
          <a:blip r:embed="rId7"/>
          <a:stretch>
            <a:fillRect/>
          </a:stretch>
        </p:blipFill>
        <p:spPr>
          <a:xfrm>
            <a:off x="4916" y="3266267"/>
            <a:ext cx="5392994" cy="3591734"/>
          </a:xfrm>
          <a:prstGeom prst="rect">
            <a:avLst/>
          </a:prstGeom>
        </p:spPr>
      </p:pic>
      <p:pic>
        <p:nvPicPr>
          <p:cNvPr id="16" name="Picture 15" descr="A group of people in a room&#10;&#10;Description automatically generated">
            <a:extLst>
              <a:ext uri="{FF2B5EF4-FFF2-40B4-BE49-F238E27FC236}">
                <a16:creationId xmlns:a16="http://schemas.microsoft.com/office/drawing/2014/main" id="{3ABBD918-F31A-FB4E-A377-294607C07F27}"/>
              </a:ext>
            </a:extLst>
          </p:cNvPr>
          <p:cNvPicPr>
            <a:picLocks noChangeAspect="1"/>
          </p:cNvPicPr>
          <p:nvPr/>
        </p:nvPicPr>
        <p:blipFill>
          <a:blip r:embed="rId8"/>
          <a:stretch>
            <a:fillRect/>
          </a:stretch>
        </p:blipFill>
        <p:spPr>
          <a:xfrm>
            <a:off x="3731853" y="-1"/>
            <a:ext cx="4910699" cy="3273799"/>
          </a:xfrm>
          <a:prstGeom prst="rect">
            <a:avLst/>
          </a:prstGeom>
        </p:spPr>
      </p:pic>
    </p:spTree>
    <p:extLst>
      <p:ext uri="{BB962C8B-B14F-4D97-AF65-F5344CB8AC3E}">
        <p14:creationId xmlns:p14="http://schemas.microsoft.com/office/powerpoint/2010/main" val="1257243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front of a crowd&#10;&#10;Description automatically generated">
            <a:extLst>
              <a:ext uri="{FF2B5EF4-FFF2-40B4-BE49-F238E27FC236}">
                <a16:creationId xmlns:a16="http://schemas.microsoft.com/office/drawing/2014/main" id="{114A221D-6032-3C46-BD0E-3F0BD5091D6B}"/>
              </a:ext>
            </a:extLst>
          </p:cNvPr>
          <p:cNvPicPr>
            <a:picLocks noChangeAspect="1"/>
          </p:cNvPicPr>
          <p:nvPr/>
        </p:nvPicPr>
        <p:blipFill rotWithShape="1">
          <a:blip r:embed="rId3"/>
          <a:srcRect t="11810" b="11520"/>
          <a:stretch/>
        </p:blipFill>
        <p:spPr>
          <a:xfrm>
            <a:off x="-1" y="-93703"/>
            <a:ext cx="12192001" cy="7010695"/>
          </a:xfrm>
          <a:prstGeom prst="rect">
            <a:avLst/>
          </a:prstGeom>
        </p:spPr>
      </p:pic>
      <p:pic>
        <p:nvPicPr>
          <p:cNvPr id="7" name="Picture 6" descr="A hand holding a book&#10;&#10;Description automatically generated">
            <a:extLst>
              <a:ext uri="{FF2B5EF4-FFF2-40B4-BE49-F238E27FC236}">
                <a16:creationId xmlns:a16="http://schemas.microsoft.com/office/drawing/2014/main" id="{44E5D121-2FC3-B441-851C-88E32EC4DBC1}"/>
              </a:ext>
            </a:extLst>
          </p:cNvPr>
          <p:cNvPicPr>
            <a:picLocks noChangeAspect="1"/>
          </p:cNvPicPr>
          <p:nvPr/>
        </p:nvPicPr>
        <p:blipFill rotWithShape="1">
          <a:blip r:embed="rId4"/>
          <a:srcRect b="9796"/>
          <a:stretch/>
        </p:blipFill>
        <p:spPr>
          <a:xfrm>
            <a:off x="4527640" y="1445342"/>
            <a:ext cx="2930742" cy="3524864"/>
          </a:xfrm>
          <a:prstGeom prst="rect">
            <a:avLst/>
          </a:prstGeom>
          <a:ln w="38100">
            <a:solidFill>
              <a:schemeClr val="bg1"/>
            </a:solidFill>
          </a:ln>
        </p:spPr>
      </p:pic>
    </p:spTree>
    <p:extLst>
      <p:ext uri="{BB962C8B-B14F-4D97-AF65-F5344CB8AC3E}">
        <p14:creationId xmlns:p14="http://schemas.microsoft.com/office/powerpoint/2010/main" val="1708364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7053"/>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3D57A5-6CBD-E542-8822-29FABEFF9DE2}"/>
              </a:ext>
            </a:extLst>
          </p:cNvPr>
          <p:cNvSpPr txBox="1"/>
          <p:nvPr/>
        </p:nvSpPr>
        <p:spPr>
          <a:xfrm>
            <a:off x="560831" y="419558"/>
            <a:ext cx="10013763" cy="2631490"/>
          </a:xfrm>
          <a:prstGeom prst="rect">
            <a:avLst/>
          </a:prstGeom>
          <a:noFill/>
        </p:spPr>
        <p:txBody>
          <a:bodyPr wrap="square" rtlCol="0">
            <a:spAutoFit/>
          </a:bodyPr>
          <a:lstStyle/>
          <a:p>
            <a:r>
              <a:rPr lang="en-US" sz="5500" b="1" i="1" dirty="0">
                <a:latin typeface="Open Sans ExtraBold" panose="020B0606030504020204" pitchFamily="34" charset="0"/>
                <a:ea typeface="Open Sans ExtraBold" panose="020B0606030504020204" pitchFamily="34" charset="0"/>
                <a:cs typeface="Open Sans ExtraBold" panose="020B0606030504020204" pitchFamily="34" charset="0"/>
              </a:rPr>
              <a:t>LET’S USE OUR CREATIVITY TO MAKE FASHION BETTER FOR EVERYONE! </a:t>
            </a:r>
          </a:p>
        </p:txBody>
      </p:sp>
      <p:pic>
        <p:nvPicPr>
          <p:cNvPr id="4" name="Picture 3" descr="A close up of a logo&#10;&#10;Description automatically generated">
            <a:extLst>
              <a:ext uri="{FF2B5EF4-FFF2-40B4-BE49-F238E27FC236}">
                <a16:creationId xmlns:a16="http://schemas.microsoft.com/office/drawing/2014/main" id="{6E7880CE-C25C-FB4E-A114-844976F7BC1F}"/>
              </a:ext>
            </a:extLst>
          </p:cNvPr>
          <p:cNvPicPr>
            <a:picLocks noChangeAspect="1"/>
          </p:cNvPicPr>
          <p:nvPr/>
        </p:nvPicPr>
        <p:blipFill>
          <a:blip r:embed="rId3"/>
          <a:stretch>
            <a:fillRect/>
          </a:stretch>
        </p:blipFill>
        <p:spPr>
          <a:xfrm rot="601491">
            <a:off x="601880" y="3535831"/>
            <a:ext cx="1200150" cy="2184400"/>
          </a:xfrm>
          <a:prstGeom prst="rect">
            <a:avLst/>
          </a:prstGeom>
        </p:spPr>
      </p:pic>
      <p:sp>
        <p:nvSpPr>
          <p:cNvPr id="8" name="Rectangle 7">
            <a:extLst>
              <a:ext uri="{FF2B5EF4-FFF2-40B4-BE49-F238E27FC236}">
                <a16:creationId xmlns:a16="http://schemas.microsoft.com/office/drawing/2014/main" id="{09CDDB81-0CDC-144A-BD59-10AA98387BD3}"/>
              </a:ext>
            </a:extLst>
          </p:cNvPr>
          <p:cNvSpPr/>
          <p:nvPr/>
        </p:nvSpPr>
        <p:spPr>
          <a:xfrm>
            <a:off x="0" y="6102095"/>
            <a:ext cx="12192000" cy="768096"/>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screenshot of a social media post&#10;&#10;Description automatically generated">
            <a:extLst>
              <a:ext uri="{FF2B5EF4-FFF2-40B4-BE49-F238E27FC236}">
                <a16:creationId xmlns:a16="http://schemas.microsoft.com/office/drawing/2014/main" id="{8D48D842-AC87-BA49-AE8D-D7A8C20C26EB}"/>
              </a:ext>
            </a:extLst>
          </p:cNvPr>
          <p:cNvPicPr>
            <a:picLocks noChangeAspect="1"/>
          </p:cNvPicPr>
          <p:nvPr/>
        </p:nvPicPr>
        <p:blipFill>
          <a:blip r:embed="rId4"/>
          <a:stretch>
            <a:fillRect/>
          </a:stretch>
        </p:blipFill>
        <p:spPr>
          <a:xfrm>
            <a:off x="10257282" y="5602986"/>
            <a:ext cx="1361694" cy="1361694"/>
          </a:xfrm>
          <a:prstGeom prst="rect">
            <a:avLst/>
          </a:prstGeom>
        </p:spPr>
      </p:pic>
      <p:sp>
        <p:nvSpPr>
          <p:cNvPr id="11" name="TextBox 10">
            <a:extLst>
              <a:ext uri="{FF2B5EF4-FFF2-40B4-BE49-F238E27FC236}">
                <a16:creationId xmlns:a16="http://schemas.microsoft.com/office/drawing/2014/main" id="{D3235723-B414-0C4D-9F41-51B6D1A284B4}"/>
              </a:ext>
            </a:extLst>
          </p:cNvPr>
          <p:cNvSpPr txBox="1"/>
          <p:nvPr/>
        </p:nvSpPr>
        <p:spPr>
          <a:xfrm>
            <a:off x="560832" y="6296025"/>
            <a:ext cx="5974080" cy="338554"/>
          </a:xfrm>
          <a:prstGeom prst="rect">
            <a:avLst/>
          </a:prstGeom>
          <a:noFill/>
        </p:spPr>
        <p:txBody>
          <a:bodyPr wrap="square" rtlCol="0">
            <a:spAutoFit/>
          </a:bodyPr>
          <a:lstStyle/>
          <a:p>
            <a:r>
              <a:rPr lang="en-US" sz="1600" b="1" dirty="0" err="1">
                <a:solidFill>
                  <a:schemeClr val="bg1"/>
                </a:solidFill>
                <a:latin typeface="Space Mono" panose="02000509040000020004" pitchFamily="49" charset="77"/>
              </a:rPr>
              <a:t>www.fashionrevolution.org</a:t>
            </a:r>
            <a:endParaRPr lang="en-US" sz="1600" b="1" dirty="0">
              <a:solidFill>
                <a:schemeClr val="bg1"/>
              </a:solidFill>
              <a:latin typeface="Space Mono" panose="02000509040000020004" pitchFamily="49" charset="77"/>
            </a:endParaRPr>
          </a:p>
        </p:txBody>
      </p:sp>
    </p:spTree>
    <p:extLst>
      <p:ext uri="{BB962C8B-B14F-4D97-AF65-F5344CB8AC3E}">
        <p14:creationId xmlns:p14="http://schemas.microsoft.com/office/powerpoint/2010/main" val="488577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blur&#10;&#10;Description automatically generated">
            <a:extLst>
              <a:ext uri="{FF2B5EF4-FFF2-40B4-BE49-F238E27FC236}">
                <a16:creationId xmlns:a16="http://schemas.microsoft.com/office/drawing/2014/main" id="{23792363-205D-F144-8578-E90D61833DF4}"/>
              </a:ext>
            </a:extLst>
          </p:cNvPr>
          <p:cNvPicPr>
            <a:picLocks noChangeAspect="1"/>
          </p:cNvPicPr>
          <p:nvPr/>
        </p:nvPicPr>
        <p:blipFill rotWithShape="1">
          <a:blip r:embed="rId3"/>
          <a:srcRect b="15801"/>
          <a:stretch/>
        </p:blipFill>
        <p:spPr>
          <a:xfrm>
            <a:off x="-1" y="1"/>
            <a:ext cx="12192001" cy="6858000"/>
          </a:xfrm>
          <a:prstGeom prst="rect">
            <a:avLst/>
          </a:prstGeom>
        </p:spPr>
      </p:pic>
      <p:pic>
        <p:nvPicPr>
          <p:cNvPr id="3" name="Picture 2" descr="A close up of a sign&#10;&#10;Description automatically generated">
            <a:extLst>
              <a:ext uri="{FF2B5EF4-FFF2-40B4-BE49-F238E27FC236}">
                <a16:creationId xmlns:a16="http://schemas.microsoft.com/office/drawing/2014/main" id="{A3CD3DB0-0591-6147-B29B-A7D967A04186}"/>
              </a:ext>
            </a:extLst>
          </p:cNvPr>
          <p:cNvPicPr>
            <a:picLocks noChangeAspect="1"/>
          </p:cNvPicPr>
          <p:nvPr/>
        </p:nvPicPr>
        <p:blipFill>
          <a:blip r:embed="rId4"/>
          <a:stretch>
            <a:fillRect/>
          </a:stretch>
        </p:blipFill>
        <p:spPr>
          <a:xfrm>
            <a:off x="3277968" y="0"/>
            <a:ext cx="5636064" cy="6858000"/>
          </a:xfrm>
          <a:prstGeom prst="rect">
            <a:avLst/>
          </a:prstGeom>
        </p:spPr>
      </p:pic>
    </p:spTree>
    <p:extLst>
      <p:ext uri="{BB962C8B-B14F-4D97-AF65-F5344CB8AC3E}">
        <p14:creationId xmlns:p14="http://schemas.microsoft.com/office/powerpoint/2010/main" val="3067208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aerial view of a city&#10;&#10;Description automatically generated">
            <a:extLst>
              <a:ext uri="{FF2B5EF4-FFF2-40B4-BE49-F238E27FC236}">
                <a16:creationId xmlns:a16="http://schemas.microsoft.com/office/drawing/2014/main" id="{3A0763FC-F454-134D-B9E5-318761B3D5AE}"/>
              </a:ext>
            </a:extLst>
          </p:cNvPr>
          <p:cNvPicPr>
            <a:picLocks noChangeAspect="1"/>
          </p:cNvPicPr>
          <p:nvPr/>
        </p:nvPicPr>
        <p:blipFill rotWithShape="1">
          <a:blip r:embed="rId3"/>
          <a:srcRect t="6148"/>
          <a:stretch/>
        </p:blipFill>
        <p:spPr>
          <a:xfrm>
            <a:off x="0" y="0"/>
            <a:ext cx="12192000" cy="6858000"/>
          </a:xfrm>
          <a:prstGeom prst="rect">
            <a:avLst/>
          </a:prstGeom>
        </p:spPr>
      </p:pic>
    </p:spTree>
    <p:extLst>
      <p:ext uri="{BB962C8B-B14F-4D97-AF65-F5344CB8AC3E}">
        <p14:creationId xmlns:p14="http://schemas.microsoft.com/office/powerpoint/2010/main" val="4272483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blur&#10;&#10;Description automatically generated">
            <a:extLst>
              <a:ext uri="{FF2B5EF4-FFF2-40B4-BE49-F238E27FC236}">
                <a16:creationId xmlns:a16="http://schemas.microsoft.com/office/drawing/2014/main" id="{EC12B77C-2632-3D45-90F5-E47805B55FEF}"/>
              </a:ext>
            </a:extLst>
          </p:cNvPr>
          <p:cNvPicPr>
            <a:picLocks noChangeAspect="1"/>
          </p:cNvPicPr>
          <p:nvPr/>
        </p:nvPicPr>
        <p:blipFill rotWithShape="1">
          <a:blip r:embed="rId3"/>
          <a:srcRect b="15801"/>
          <a:stretch/>
        </p:blipFill>
        <p:spPr>
          <a:xfrm>
            <a:off x="-1" y="1"/>
            <a:ext cx="12192001" cy="6858000"/>
          </a:xfrm>
          <a:prstGeom prst="rect">
            <a:avLst/>
          </a:prstGeom>
        </p:spPr>
      </p:pic>
      <p:pic>
        <p:nvPicPr>
          <p:cNvPr id="10" name="Picture 9" descr="A picture containing indoor, green, person, cup&#10;&#10;Description automatically generated">
            <a:extLst>
              <a:ext uri="{FF2B5EF4-FFF2-40B4-BE49-F238E27FC236}">
                <a16:creationId xmlns:a16="http://schemas.microsoft.com/office/drawing/2014/main" id="{477E8693-765B-6344-98CF-9B16E33D9AE2}"/>
              </a:ext>
            </a:extLst>
          </p:cNvPr>
          <p:cNvPicPr>
            <a:picLocks noChangeAspect="1"/>
          </p:cNvPicPr>
          <p:nvPr/>
        </p:nvPicPr>
        <p:blipFill>
          <a:blip r:embed="rId4"/>
          <a:stretch>
            <a:fillRect/>
          </a:stretch>
        </p:blipFill>
        <p:spPr>
          <a:xfrm>
            <a:off x="8956040" y="1294227"/>
            <a:ext cx="2918265" cy="2918265"/>
          </a:xfrm>
          <a:prstGeom prst="rect">
            <a:avLst/>
          </a:prstGeom>
        </p:spPr>
      </p:pic>
      <p:pic>
        <p:nvPicPr>
          <p:cNvPr id="8" name="Picture 7" descr="A group of people posing for the camera&#10;&#10;Description automatically generated">
            <a:extLst>
              <a:ext uri="{FF2B5EF4-FFF2-40B4-BE49-F238E27FC236}">
                <a16:creationId xmlns:a16="http://schemas.microsoft.com/office/drawing/2014/main" id="{C7D451B2-7F3D-A14B-9C83-87AFB8DCCD83}"/>
              </a:ext>
            </a:extLst>
          </p:cNvPr>
          <p:cNvPicPr>
            <a:picLocks noChangeAspect="1"/>
          </p:cNvPicPr>
          <p:nvPr/>
        </p:nvPicPr>
        <p:blipFill rotWithShape="1">
          <a:blip r:embed="rId5"/>
          <a:srcRect r="3119"/>
          <a:stretch/>
        </p:blipFill>
        <p:spPr>
          <a:xfrm>
            <a:off x="3393244" y="2391510"/>
            <a:ext cx="5989907" cy="4121832"/>
          </a:xfrm>
          <a:prstGeom prst="rect">
            <a:avLst/>
          </a:prstGeom>
        </p:spPr>
      </p:pic>
      <p:pic>
        <p:nvPicPr>
          <p:cNvPr id="6" name="Picture 5" descr="A picture containing person, indoor, bottle, food&#10;&#10;Description automatically generated">
            <a:extLst>
              <a:ext uri="{FF2B5EF4-FFF2-40B4-BE49-F238E27FC236}">
                <a16:creationId xmlns:a16="http://schemas.microsoft.com/office/drawing/2014/main" id="{F51989F3-D9CD-D244-B3AE-214B8134BE3C}"/>
              </a:ext>
            </a:extLst>
          </p:cNvPr>
          <p:cNvPicPr>
            <a:picLocks noChangeAspect="1"/>
          </p:cNvPicPr>
          <p:nvPr/>
        </p:nvPicPr>
        <p:blipFill>
          <a:blip r:embed="rId6"/>
          <a:stretch>
            <a:fillRect/>
          </a:stretch>
        </p:blipFill>
        <p:spPr>
          <a:xfrm>
            <a:off x="317695" y="323557"/>
            <a:ext cx="3353972" cy="3353972"/>
          </a:xfrm>
          <a:prstGeom prst="rect">
            <a:avLst/>
          </a:prstGeom>
        </p:spPr>
      </p:pic>
    </p:spTree>
    <p:extLst>
      <p:ext uri="{BB962C8B-B14F-4D97-AF65-F5344CB8AC3E}">
        <p14:creationId xmlns:p14="http://schemas.microsoft.com/office/powerpoint/2010/main" val="1928999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EBEE7"/>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3D57A5-6CBD-E542-8822-29FABEFF9DE2}"/>
              </a:ext>
            </a:extLst>
          </p:cNvPr>
          <p:cNvSpPr txBox="1"/>
          <p:nvPr/>
        </p:nvSpPr>
        <p:spPr>
          <a:xfrm>
            <a:off x="560831" y="419558"/>
            <a:ext cx="5811833" cy="2631490"/>
          </a:xfrm>
          <a:prstGeom prst="rect">
            <a:avLst/>
          </a:prstGeom>
          <a:noFill/>
        </p:spPr>
        <p:txBody>
          <a:bodyPr wrap="square" rtlCol="0">
            <a:spAutoFit/>
          </a:bodyPr>
          <a:lstStyle/>
          <a:p>
            <a:r>
              <a:rPr lang="en-US" sz="5500" b="1" i="1" dirty="0">
                <a:latin typeface="Open Sans ExtraBold" panose="020B0606030504020204" pitchFamily="34" charset="0"/>
                <a:ea typeface="Open Sans ExtraBold" panose="020B0606030504020204" pitchFamily="34" charset="0"/>
                <a:cs typeface="Open Sans ExtraBold" panose="020B0606030504020204" pitchFamily="34" charset="0"/>
              </a:rPr>
              <a:t>WE ARE FASHION REVOLUTION</a:t>
            </a:r>
          </a:p>
        </p:txBody>
      </p:sp>
      <p:sp>
        <p:nvSpPr>
          <p:cNvPr id="9" name="TextBox 8">
            <a:extLst>
              <a:ext uri="{FF2B5EF4-FFF2-40B4-BE49-F238E27FC236}">
                <a16:creationId xmlns:a16="http://schemas.microsoft.com/office/drawing/2014/main" id="{122F4BF2-3B3A-F046-B2C6-7677B751072B}"/>
              </a:ext>
            </a:extLst>
          </p:cNvPr>
          <p:cNvSpPr txBox="1"/>
          <p:nvPr/>
        </p:nvSpPr>
        <p:spPr>
          <a:xfrm>
            <a:off x="560831" y="3230752"/>
            <a:ext cx="9441299" cy="830997"/>
          </a:xfrm>
          <a:prstGeom prst="rect">
            <a:avLst/>
          </a:prstGeom>
          <a:noFill/>
        </p:spPr>
        <p:txBody>
          <a:bodyPr wrap="square" rtlCol="0">
            <a:spAutoFit/>
          </a:bodyPr>
          <a:lstStyle/>
          <a:p>
            <a:r>
              <a:rPr lang="en-GB" sz="2400" dirty="0">
                <a:latin typeface="Kelson Sans" panose="02000500000000000000" pitchFamily="2" charset="77"/>
              </a:rPr>
              <a:t>We believe in a global fashion industry that conserves and restores the environment and values people over growth and profit.</a:t>
            </a:r>
          </a:p>
        </p:txBody>
      </p:sp>
      <p:pic>
        <p:nvPicPr>
          <p:cNvPr id="3" name="Picture 2" descr="A picture containing drawing, plate&#10;&#10;Description automatically generated">
            <a:extLst>
              <a:ext uri="{FF2B5EF4-FFF2-40B4-BE49-F238E27FC236}">
                <a16:creationId xmlns:a16="http://schemas.microsoft.com/office/drawing/2014/main" id="{4BF606B0-A987-8B43-A1D0-341A4EE85684}"/>
              </a:ext>
            </a:extLst>
          </p:cNvPr>
          <p:cNvPicPr>
            <a:picLocks noChangeAspect="1"/>
          </p:cNvPicPr>
          <p:nvPr/>
        </p:nvPicPr>
        <p:blipFill>
          <a:blip r:embed="rId3"/>
          <a:stretch>
            <a:fillRect/>
          </a:stretch>
        </p:blipFill>
        <p:spPr>
          <a:xfrm rot="20521286">
            <a:off x="663405" y="4306116"/>
            <a:ext cx="1515315" cy="1845423"/>
          </a:xfrm>
          <a:prstGeom prst="rect">
            <a:avLst/>
          </a:prstGeom>
        </p:spPr>
      </p:pic>
    </p:spTree>
    <p:extLst>
      <p:ext uri="{BB962C8B-B14F-4D97-AF65-F5344CB8AC3E}">
        <p14:creationId xmlns:p14="http://schemas.microsoft.com/office/powerpoint/2010/main" val="773871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blur&#10;&#10;Description automatically generated">
            <a:extLst>
              <a:ext uri="{FF2B5EF4-FFF2-40B4-BE49-F238E27FC236}">
                <a16:creationId xmlns:a16="http://schemas.microsoft.com/office/drawing/2014/main" id="{EC12B77C-2632-3D45-90F5-E47805B55FEF}"/>
              </a:ext>
            </a:extLst>
          </p:cNvPr>
          <p:cNvPicPr>
            <a:picLocks noChangeAspect="1"/>
          </p:cNvPicPr>
          <p:nvPr/>
        </p:nvPicPr>
        <p:blipFill rotWithShape="1">
          <a:blip r:embed="rId3"/>
          <a:srcRect b="15801"/>
          <a:stretch/>
        </p:blipFill>
        <p:spPr>
          <a:xfrm>
            <a:off x="-1" y="1"/>
            <a:ext cx="12192001" cy="6858000"/>
          </a:xfrm>
          <a:prstGeom prst="rect">
            <a:avLst/>
          </a:prstGeom>
        </p:spPr>
      </p:pic>
      <p:pic>
        <p:nvPicPr>
          <p:cNvPr id="3" name="Picture 2" descr="A group of people holding a sign&#10;&#10;Description automatically generated">
            <a:extLst>
              <a:ext uri="{FF2B5EF4-FFF2-40B4-BE49-F238E27FC236}">
                <a16:creationId xmlns:a16="http://schemas.microsoft.com/office/drawing/2014/main" id="{52326A28-6A52-CC4E-B47A-F1010B39BA08}"/>
              </a:ext>
            </a:extLst>
          </p:cNvPr>
          <p:cNvPicPr>
            <a:picLocks noChangeAspect="1"/>
          </p:cNvPicPr>
          <p:nvPr/>
        </p:nvPicPr>
        <p:blipFill>
          <a:blip r:embed="rId4"/>
          <a:stretch>
            <a:fillRect/>
          </a:stretch>
        </p:blipFill>
        <p:spPr>
          <a:xfrm>
            <a:off x="542582" y="382878"/>
            <a:ext cx="3935437" cy="6050169"/>
          </a:xfrm>
          <a:prstGeom prst="rect">
            <a:avLst/>
          </a:prstGeom>
        </p:spPr>
      </p:pic>
      <p:pic>
        <p:nvPicPr>
          <p:cNvPr id="7" name="Picture 6" descr="A picture containing indoor, table, sitting, man&#10;&#10;Description automatically generated">
            <a:extLst>
              <a:ext uri="{FF2B5EF4-FFF2-40B4-BE49-F238E27FC236}">
                <a16:creationId xmlns:a16="http://schemas.microsoft.com/office/drawing/2014/main" id="{EFD415F8-A961-8142-A16F-E998DA284E94}"/>
              </a:ext>
            </a:extLst>
          </p:cNvPr>
          <p:cNvPicPr>
            <a:picLocks noChangeAspect="1"/>
          </p:cNvPicPr>
          <p:nvPr/>
        </p:nvPicPr>
        <p:blipFill>
          <a:blip r:embed="rId5"/>
          <a:stretch>
            <a:fillRect/>
          </a:stretch>
        </p:blipFill>
        <p:spPr>
          <a:xfrm rot="16200000">
            <a:off x="3804528" y="1391240"/>
            <a:ext cx="6050169" cy="4033446"/>
          </a:xfrm>
          <a:prstGeom prst="rect">
            <a:avLst/>
          </a:prstGeom>
        </p:spPr>
      </p:pic>
      <p:sp>
        <p:nvSpPr>
          <p:cNvPr id="11" name="TextBox 10">
            <a:extLst>
              <a:ext uri="{FF2B5EF4-FFF2-40B4-BE49-F238E27FC236}">
                <a16:creationId xmlns:a16="http://schemas.microsoft.com/office/drawing/2014/main" id="{6ADCB735-066C-2349-92F8-AACB6DE8B179}"/>
              </a:ext>
            </a:extLst>
          </p:cNvPr>
          <p:cNvSpPr txBox="1"/>
          <p:nvPr/>
        </p:nvSpPr>
        <p:spPr>
          <a:xfrm>
            <a:off x="7992705" y="572436"/>
            <a:ext cx="5283485" cy="3477875"/>
          </a:xfrm>
          <a:prstGeom prst="rect">
            <a:avLst/>
          </a:prstGeom>
          <a:noFill/>
        </p:spPr>
        <p:txBody>
          <a:bodyPr wrap="square" rtlCol="0">
            <a:spAutoFit/>
          </a:bodyPr>
          <a:lstStyle/>
          <a:p>
            <a:r>
              <a:rPr lang="en-US" sz="5300" b="1" i="1" dirty="0">
                <a:latin typeface="Open Sans ExtraBold" panose="020B0606030504020204" pitchFamily="34" charset="0"/>
                <a:ea typeface="Open Sans ExtraBold" panose="020B0606030504020204" pitchFamily="34" charset="0"/>
                <a:cs typeface="Open Sans ExtraBold" panose="020B0606030504020204" pitchFamily="34" charset="0"/>
              </a:rPr>
              <a:t>FROM </a:t>
            </a:r>
          </a:p>
          <a:p>
            <a:r>
              <a:rPr lang="en-US" sz="5300" b="1" i="1" dirty="0">
                <a:latin typeface="Open Sans ExtraBold" panose="020B0606030504020204" pitchFamily="34" charset="0"/>
                <a:ea typeface="Open Sans ExtraBold" panose="020B0606030504020204" pitchFamily="34" charset="0"/>
                <a:cs typeface="Open Sans ExtraBold" panose="020B0606030504020204" pitchFamily="34" charset="0"/>
              </a:rPr>
              <a:t>FARM TO FACTORY</a:t>
            </a:r>
          </a:p>
          <a:p>
            <a:r>
              <a:rPr lang="en-US" sz="5300" b="1" i="1" dirty="0">
                <a:latin typeface="Open Sans ExtraBold" panose="020B0606030504020204" pitchFamily="34" charset="0"/>
                <a:ea typeface="Open Sans ExtraBold" panose="020B0606030504020204" pitchFamily="34" charset="0"/>
                <a:cs typeface="Open Sans ExtraBold" panose="020B0606030504020204" pitchFamily="34" charset="0"/>
              </a:rPr>
              <a:t>TO SHOP</a:t>
            </a:r>
          </a:p>
        </p:txBody>
      </p:sp>
    </p:spTree>
    <p:extLst>
      <p:ext uri="{BB962C8B-B14F-4D97-AF65-F5344CB8AC3E}">
        <p14:creationId xmlns:p14="http://schemas.microsoft.com/office/powerpoint/2010/main" val="1748718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9C3DB"/>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3D57A5-6CBD-E542-8822-29FABEFF9DE2}"/>
              </a:ext>
            </a:extLst>
          </p:cNvPr>
          <p:cNvSpPr txBox="1"/>
          <p:nvPr/>
        </p:nvSpPr>
        <p:spPr>
          <a:xfrm>
            <a:off x="560830" y="419558"/>
            <a:ext cx="10456215" cy="2631490"/>
          </a:xfrm>
          <a:prstGeom prst="rect">
            <a:avLst/>
          </a:prstGeom>
          <a:noFill/>
        </p:spPr>
        <p:txBody>
          <a:bodyPr wrap="square" rtlCol="0">
            <a:spAutoFit/>
          </a:bodyPr>
          <a:lstStyle/>
          <a:p>
            <a:r>
              <a:rPr lang="en-US" sz="5500" b="1" i="1" dirty="0">
                <a:latin typeface="Open Sans ExtraBold" panose="020B0606030504020204" pitchFamily="34" charset="0"/>
                <a:ea typeface="Open Sans ExtraBold" panose="020B0606030504020204" pitchFamily="34" charset="0"/>
                <a:cs typeface="Open Sans ExtraBold" panose="020B0606030504020204" pitchFamily="34" charset="0"/>
              </a:rPr>
              <a:t>WHY DO WE NEED </a:t>
            </a:r>
          </a:p>
          <a:p>
            <a:r>
              <a:rPr lang="en-US" sz="5500" b="1" i="1" dirty="0">
                <a:latin typeface="Open Sans ExtraBold" panose="020B0606030504020204" pitchFamily="34" charset="0"/>
                <a:ea typeface="Open Sans ExtraBold" panose="020B0606030504020204" pitchFamily="34" charset="0"/>
                <a:cs typeface="Open Sans ExtraBold" panose="020B0606030504020204" pitchFamily="34" charset="0"/>
              </a:rPr>
              <a:t>A FASHION </a:t>
            </a:r>
          </a:p>
          <a:p>
            <a:r>
              <a:rPr lang="en-US" sz="5500" b="1" i="1" dirty="0">
                <a:latin typeface="Open Sans ExtraBold" panose="020B0606030504020204" pitchFamily="34" charset="0"/>
                <a:ea typeface="Open Sans ExtraBold" panose="020B0606030504020204" pitchFamily="34" charset="0"/>
                <a:cs typeface="Open Sans ExtraBold" panose="020B0606030504020204" pitchFamily="34" charset="0"/>
              </a:rPr>
              <a:t>REVOLUTION?</a:t>
            </a:r>
          </a:p>
        </p:txBody>
      </p:sp>
      <p:sp>
        <p:nvSpPr>
          <p:cNvPr id="9" name="TextBox 8">
            <a:extLst>
              <a:ext uri="{FF2B5EF4-FFF2-40B4-BE49-F238E27FC236}">
                <a16:creationId xmlns:a16="http://schemas.microsoft.com/office/drawing/2014/main" id="{122F4BF2-3B3A-F046-B2C6-7677B751072B}"/>
              </a:ext>
            </a:extLst>
          </p:cNvPr>
          <p:cNvSpPr txBox="1"/>
          <p:nvPr/>
        </p:nvSpPr>
        <p:spPr>
          <a:xfrm>
            <a:off x="560830" y="4972018"/>
            <a:ext cx="9777789" cy="1446550"/>
          </a:xfrm>
          <a:prstGeom prst="rect">
            <a:avLst/>
          </a:prstGeom>
          <a:noFill/>
        </p:spPr>
        <p:txBody>
          <a:bodyPr wrap="square" rtlCol="0">
            <a:spAutoFit/>
          </a:bodyPr>
          <a:lstStyle/>
          <a:p>
            <a:r>
              <a:rPr lang="en-GB" sz="2200" dirty="0">
                <a:latin typeface="Kelson Sans" panose="02000500000000000000" pitchFamily="2" charset="77"/>
              </a:rPr>
              <a:t>The fashion industry is broken. The people who make are clothes are often treated badly, which might mean they don’t earn enough money to live on, or they work in buildings that aren’t safe. Sometimes it means that the people who make our clothes are bullied. </a:t>
            </a:r>
          </a:p>
        </p:txBody>
      </p:sp>
      <p:pic>
        <p:nvPicPr>
          <p:cNvPr id="4" name="Picture 3" descr="A group of people in front of a crowd posing for the camera&#10;&#10;Description automatically generated">
            <a:extLst>
              <a:ext uri="{FF2B5EF4-FFF2-40B4-BE49-F238E27FC236}">
                <a16:creationId xmlns:a16="http://schemas.microsoft.com/office/drawing/2014/main" id="{A927A3C1-76D0-574C-A8FE-53E7A18753F2}"/>
              </a:ext>
            </a:extLst>
          </p:cNvPr>
          <p:cNvPicPr>
            <a:picLocks noChangeAspect="1"/>
          </p:cNvPicPr>
          <p:nvPr/>
        </p:nvPicPr>
        <p:blipFill rotWithShape="1">
          <a:blip r:embed="rId3"/>
          <a:srcRect t="15491"/>
          <a:stretch/>
        </p:blipFill>
        <p:spPr>
          <a:xfrm>
            <a:off x="6238569" y="1564263"/>
            <a:ext cx="5300535" cy="2986269"/>
          </a:xfrm>
          <a:prstGeom prst="rect">
            <a:avLst/>
          </a:prstGeom>
        </p:spPr>
      </p:pic>
      <p:pic>
        <p:nvPicPr>
          <p:cNvPr id="10" name="Picture 9" descr="A picture containing food&#10;&#10;Description automatically generated">
            <a:extLst>
              <a:ext uri="{FF2B5EF4-FFF2-40B4-BE49-F238E27FC236}">
                <a16:creationId xmlns:a16="http://schemas.microsoft.com/office/drawing/2014/main" id="{BE3F34A6-BA75-A644-B688-9568A67A7782}"/>
              </a:ext>
            </a:extLst>
          </p:cNvPr>
          <p:cNvPicPr>
            <a:picLocks noChangeAspect="1"/>
          </p:cNvPicPr>
          <p:nvPr/>
        </p:nvPicPr>
        <p:blipFill>
          <a:blip r:embed="rId4"/>
          <a:stretch>
            <a:fillRect/>
          </a:stretch>
        </p:blipFill>
        <p:spPr>
          <a:xfrm rot="21323063">
            <a:off x="4991283" y="3057734"/>
            <a:ext cx="1924296" cy="1873152"/>
          </a:xfrm>
          <a:prstGeom prst="rect">
            <a:avLst/>
          </a:prstGeom>
        </p:spPr>
      </p:pic>
    </p:spTree>
    <p:extLst>
      <p:ext uri="{BB962C8B-B14F-4D97-AF65-F5344CB8AC3E}">
        <p14:creationId xmlns:p14="http://schemas.microsoft.com/office/powerpoint/2010/main" val="3443960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A800"/>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3D57A5-6CBD-E542-8822-29FABEFF9DE2}"/>
              </a:ext>
            </a:extLst>
          </p:cNvPr>
          <p:cNvSpPr txBox="1"/>
          <p:nvPr/>
        </p:nvSpPr>
        <p:spPr>
          <a:xfrm>
            <a:off x="560830" y="419558"/>
            <a:ext cx="10456215" cy="2631490"/>
          </a:xfrm>
          <a:prstGeom prst="rect">
            <a:avLst/>
          </a:prstGeom>
          <a:noFill/>
        </p:spPr>
        <p:txBody>
          <a:bodyPr wrap="square" rtlCol="0">
            <a:spAutoFit/>
          </a:bodyPr>
          <a:lstStyle/>
          <a:p>
            <a:r>
              <a:rPr lang="en-US" sz="5500" b="1" i="1" dirty="0">
                <a:latin typeface="Open Sans ExtraBold" panose="020B0606030504020204" pitchFamily="34" charset="0"/>
                <a:ea typeface="Open Sans ExtraBold" panose="020B0606030504020204" pitchFamily="34" charset="0"/>
                <a:cs typeface="Open Sans ExtraBold" panose="020B0606030504020204" pitchFamily="34" charset="0"/>
              </a:rPr>
              <a:t>WHY DO WE NEED </a:t>
            </a:r>
          </a:p>
          <a:p>
            <a:r>
              <a:rPr lang="en-US" sz="5500" b="1" i="1" dirty="0">
                <a:latin typeface="Open Sans ExtraBold" panose="020B0606030504020204" pitchFamily="34" charset="0"/>
                <a:ea typeface="Open Sans ExtraBold" panose="020B0606030504020204" pitchFamily="34" charset="0"/>
                <a:cs typeface="Open Sans ExtraBold" panose="020B0606030504020204" pitchFamily="34" charset="0"/>
              </a:rPr>
              <a:t>A FASHION </a:t>
            </a:r>
          </a:p>
          <a:p>
            <a:r>
              <a:rPr lang="en-US" sz="5500" b="1" i="1" dirty="0">
                <a:latin typeface="Open Sans ExtraBold" panose="020B0606030504020204" pitchFamily="34" charset="0"/>
                <a:ea typeface="Open Sans ExtraBold" panose="020B0606030504020204" pitchFamily="34" charset="0"/>
                <a:cs typeface="Open Sans ExtraBold" panose="020B0606030504020204" pitchFamily="34" charset="0"/>
              </a:rPr>
              <a:t>REVOLUTION?</a:t>
            </a:r>
          </a:p>
        </p:txBody>
      </p:sp>
      <p:sp>
        <p:nvSpPr>
          <p:cNvPr id="9" name="TextBox 8">
            <a:extLst>
              <a:ext uri="{FF2B5EF4-FFF2-40B4-BE49-F238E27FC236}">
                <a16:creationId xmlns:a16="http://schemas.microsoft.com/office/drawing/2014/main" id="{122F4BF2-3B3A-F046-B2C6-7677B751072B}"/>
              </a:ext>
            </a:extLst>
          </p:cNvPr>
          <p:cNvSpPr txBox="1"/>
          <p:nvPr/>
        </p:nvSpPr>
        <p:spPr>
          <a:xfrm>
            <a:off x="560830" y="3554361"/>
            <a:ext cx="6177613" cy="1785104"/>
          </a:xfrm>
          <a:prstGeom prst="rect">
            <a:avLst/>
          </a:prstGeom>
          <a:noFill/>
        </p:spPr>
        <p:txBody>
          <a:bodyPr wrap="square" rtlCol="0">
            <a:spAutoFit/>
          </a:bodyPr>
          <a:lstStyle/>
          <a:p>
            <a:r>
              <a:rPr lang="en-GB" sz="2200" dirty="0">
                <a:latin typeface="Kelson Sans" panose="02000500000000000000" pitchFamily="2" charset="77"/>
              </a:rPr>
              <a:t>The way many clothes are made is harmful to the planet, using too many natural resources and polluting land and air. And because we buy more clothing than we need, too many waterways, forests, and farmlands become damaged. </a:t>
            </a:r>
          </a:p>
        </p:txBody>
      </p:sp>
      <p:pic>
        <p:nvPicPr>
          <p:cNvPr id="6" name="Picture 5" descr="A picture containing rock, covered, pile, sitting&#10;&#10;Description automatically generated">
            <a:extLst>
              <a:ext uri="{FF2B5EF4-FFF2-40B4-BE49-F238E27FC236}">
                <a16:creationId xmlns:a16="http://schemas.microsoft.com/office/drawing/2014/main" id="{29F2943A-5D4A-5844-B807-25A37DA8D6DA}"/>
              </a:ext>
            </a:extLst>
          </p:cNvPr>
          <p:cNvPicPr>
            <a:picLocks noChangeAspect="1"/>
          </p:cNvPicPr>
          <p:nvPr/>
        </p:nvPicPr>
        <p:blipFill>
          <a:blip r:embed="rId3"/>
          <a:stretch>
            <a:fillRect/>
          </a:stretch>
        </p:blipFill>
        <p:spPr>
          <a:xfrm>
            <a:off x="7629884" y="942991"/>
            <a:ext cx="3825148" cy="4972018"/>
          </a:xfrm>
          <a:prstGeom prst="rect">
            <a:avLst/>
          </a:prstGeom>
        </p:spPr>
      </p:pic>
      <p:pic>
        <p:nvPicPr>
          <p:cNvPr id="3" name="Picture 2" descr="A picture containing drawing, light&#10;&#10;Description automatically generated">
            <a:extLst>
              <a:ext uri="{FF2B5EF4-FFF2-40B4-BE49-F238E27FC236}">
                <a16:creationId xmlns:a16="http://schemas.microsoft.com/office/drawing/2014/main" id="{C33F3D4E-BA93-844D-AC7D-B21CED3A2F6D}"/>
              </a:ext>
            </a:extLst>
          </p:cNvPr>
          <p:cNvPicPr>
            <a:picLocks noChangeAspect="1"/>
          </p:cNvPicPr>
          <p:nvPr/>
        </p:nvPicPr>
        <p:blipFill>
          <a:blip r:embed="rId4"/>
          <a:stretch>
            <a:fillRect/>
          </a:stretch>
        </p:blipFill>
        <p:spPr>
          <a:xfrm>
            <a:off x="6738443" y="4620294"/>
            <a:ext cx="1782882" cy="1818148"/>
          </a:xfrm>
          <a:prstGeom prst="rect">
            <a:avLst/>
          </a:prstGeom>
        </p:spPr>
      </p:pic>
    </p:spTree>
    <p:extLst>
      <p:ext uri="{BB962C8B-B14F-4D97-AF65-F5344CB8AC3E}">
        <p14:creationId xmlns:p14="http://schemas.microsoft.com/office/powerpoint/2010/main" val="3476679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83B9"/>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8FD1F49-3D09-2347-9012-F4460607FACB}"/>
              </a:ext>
            </a:extLst>
          </p:cNvPr>
          <p:cNvSpPr txBox="1"/>
          <p:nvPr/>
        </p:nvSpPr>
        <p:spPr>
          <a:xfrm>
            <a:off x="560830" y="419558"/>
            <a:ext cx="9903969" cy="938719"/>
          </a:xfrm>
          <a:prstGeom prst="rect">
            <a:avLst/>
          </a:prstGeom>
          <a:noFill/>
        </p:spPr>
        <p:txBody>
          <a:bodyPr wrap="square" rtlCol="0">
            <a:spAutoFit/>
          </a:bodyPr>
          <a:lstStyle/>
          <a:p>
            <a:r>
              <a:rPr lang="en-US" sz="5500" b="1" i="1" dirty="0">
                <a:latin typeface="Open Sans ExtraBold" panose="020B0606030504020204" pitchFamily="34" charset="0"/>
                <a:ea typeface="Open Sans ExtraBold" panose="020B0606030504020204" pitchFamily="34" charset="0"/>
                <a:cs typeface="Open Sans ExtraBold" panose="020B0606030504020204" pitchFamily="34" charset="0"/>
              </a:rPr>
              <a:t>WHY WE ASK:</a:t>
            </a:r>
          </a:p>
        </p:txBody>
      </p:sp>
      <p:pic>
        <p:nvPicPr>
          <p:cNvPr id="5" name="Picture 4" descr="A close up of a sign&#10;&#10;Description automatically generated">
            <a:extLst>
              <a:ext uri="{FF2B5EF4-FFF2-40B4-BE49-F238E27FC236}">
                <a16:creationId xmlns:a16="http://schemas.microsoft.com/office/drawing/2014/main" id="{E8D02D1A-2AC6-1B47-990B-9EB80407185D}"/>
              </a:ext>
            </a:extLst>
          </p:cNvPr>
          <p:cNvPicPr>
            <a:picLocks noChangeAspect="1"/>
          </p:cNvPicPr>
          <p:nvPr/>
        </p:nvPicPr>
        <p:blipFill>
          <a:blip r:embed="rId3"/>
          <a:stretch>
            <a:fillRect/>
          </a:stretch>
        </p:blipFill>
        <p:spPr>
          <a:xfrm rot="16754406">
            <a:off x="4159450" y="1201963"/>
            <a:ext cx="3202314" cy="3782549"/>
          </a:xfrm>
          <a:prstGeom prst="rect">
            <a:avLst/>
          </a:prstGeom>
        </p:spPr>
      </p:pic>
      <p:sp>
        <p:nvSpPr>
          <p:cNvPr id="11" name="Content Placeholder 6">
            <a:extLst>
              <a:ext uri="{FF2B5EF4-FFF2-40B4-BE49-F238E27FC236}">
                <a16:creationId xmlns:a16="http://schemas.microsoft.com/office/drawing/2014/main" id="{1580A385-0050-F04F-8AF3-DB45AB07039C}"/>
              </a:ext>
            </a:extLst>
          </p:cNvPr>
          <p:cNvSpPr>
            <a:spLocks noGrp="1"/>
          </p:cNvSpPr>
          <p:nvPr>
            <p:ph idx="1"/>
          </p:nvPr>
        </p:nvSpPr>
        <p:spPr>
          <a:xfrm>
            <a:off x="838200" y="4828196"/>
            <a:ext cx="10515600" cy="1116902"/>
          </a:xfrm>
        </p:spPr>
        <p:txBody>
          <a:bodyPr>
            <a:normAutofit/>
          </a:bodyPr>
          <a:lstStyle/>
          <a:p>
            <a:pPr marL="0" indent="0" algn="ctr">
              <a:lnSpc>
                <a:spcPct val="150000"/>
              </a:lnSpc>
              <a:buNone/>
            </a:pPr>
            <a:r>
              <a:rPr lang="en-GB" sz="3200" b="1" spc="300" dirty="0">
                <a:latin typeface="Kelson Sans" panose="02000500000000000000" pitchFamily="2" charset="77"/>
              </a:rPr>
              <a:t>#WHOMADEMYCLOTHES?</a:t>
            </a:r>
          </a:p>
          <a:p>
            <a:pPr marL="0" indent="0" algn="ctr">
              <a:lnSpc>
                <a:spcPct val="150000"/>
              </a:lnSpc>
              <a:buNone/>
            </a:pPr>
            <a:endParaRPr lang="en-US" sz="3200" b="1" spc="300" dirty="0">
              <a:latin typeface="Kelson Sans" panose="02000500000000000000" pitchFamily="2" charset="77"/>
            </a:endParaRPr>
          </a:p>
        </p:txBody>
      </p:sp>
    </p:spTree>
    <p:extLst>
      <p:ext uri="{BB962C8B-B14F-4D97-AF65-F5344CB8AC3E}">
        <p14:creationId xmlns:p14="http://schemas.microsoft.com/office/powerpoint/2010/main" val="17949900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935</Words>
  <Application>Microsoft Macintosh PowerPoint</Application>
  <PresentationFormat>Widescreen</PresentationFormat>
  <Paragraphs>79</Paragraphs>
  <Slides>12</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Calibri Light</vt:lpstr>
      <vt:lpstr>Kelson Sans</vt:lpstr>
      <vt:lpstr>Open Sans ExtraBold</vt:lpstr>
      <vt:lpstr>Space Mono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Bronwyn Seier</dc:creator>
  <cp:lastModifiedBy>Bronwyn Seier</cp:lastModifiedBy>
  <cp:revision>9</cp:revision>
  <dcterms:created xsi:type="dcterms:W3CDTF">2020-03-12T17:04:55Z</dcterms:created>
  <dcterms:modified xsi:type="dcterms:W3CDTF">2020-03-13T09:44:36Z</dcterms:modified>
</cp:coreProperties>
</file>